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sldIdLst>
    <p:sldId id="267" r:id="rId5"/>
    <p:sldId id="268" r:id="rId6"/>
    <p:sldId id="269" r:id="rId7"/>
    <p:sldId id="277" r:id="rId8"/>
    <p:sldId id="278" r:id="rId9"/>
    <p:sldId id="279" r:id="rId10"/>
    <p:sldId id="280" r:id="rId11"/>
    <p:sldId id="281" r:id="rId12"/>
    <p:sldId id="282" r:id="rId13"/>
    <p:sldId id="283" r:id="rId14"/>
    <p:sldId id="284" r:id="rId15"/>
    <p:sldId id="285" r:id="rId16"/>
    <p:sldId id="286" r:id="rId17"/>
    <p:sldId id="287" r:id="rId18"/>
    <p:sldId id="288" r:id="rId19"/>
    <p:sldId id="289" r:id="rId20"/>
    <p:sldId id="290" r:id="rId21"/>
    <p:sldId id="291" r:id="rId22"/>
    <p:sldId id="292" r:id="rId23"/>
    <p:sldId id="293" r:id="rId24"/>
    <p:sldId id="294" r:id="rId25"/>
    <p:sldId id="295" r:id="rId26"/>
    <p:sldId id="296" r:id="rId27"/>
    <p:sldId id="297" r:id="rId28"/>
    <p:sldId id="298" r:id="rId29"/>
    <p:sldId id="299" r:id="rId30"/>
    <p:sldId id="300"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89A"/>
    <a:srgbClr val="133E57"/>
    <a:srgbClr val="184259"/>
    <a:srgbClr val="9C4E4E"/>
    <a:srgbClr val="700000"/>
    <a:srgbClr val="5E2001"/>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5AB1C69-6EDB-4FF4-983F-18BD219EF32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52" autoAdjust="0"/>
  </p:normalViewPr>
  <p:slideViewPr>
    <p:cSldViewPr snapToGrid="0">
      <p:cViewPr varScale="1">
        <p:scale>
          <a:sx n="83" d="100"/>
          <a:sy n="83" d="100"/>
        </p:scale>
        <p:origin x="45" y="20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chor="ctr" anchorCtr="0">
            <a:normAutofit/>
          </a:bodyPr>
          <a:lstStyle>
            <a:lvl1pPr>
              <a:defRPr sz="3000"/>
            </a:lvl1pPr>
          </a:lstStyle>
          <a:p>
            <a:r>
              <a:rPr lang="en-US"/>
              <a:t>Click to edit Master title style</a:t>
            </a:r>
            <a:endParaRPr lang="en-US" dirty="0"/>
          </a:p>
        </p:txBody>
      </p:sp>
      <p:sp>
        <p:nvSpPr>
          <p:cNvPr id="3" name="Content Placeholder 2"/>
          <p:cNvSpPr>
            <a:spLocks noGrp="1"/>
          </p:cNvSpPr>
          <p:nvPr>
            <p:ph idx="1"/>
          </p:nvPr>
        </p:nvSpPr>
        <p:spPr>
          <a:xfrm>
            <a:off x="685801" y="1869601"/>
            <a:ext cx="10840914" cy="3921600"/>
          </a:xfrm>
        </p:spPr>
        <p:txBody>
          <a:bodyPr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4B7D2A-0DF8-424B-9572-B79AEBB2D9DC}" type="datetimeFigureOut">
              <a:rPr lang="en-US" smtClean="0"/>
              <a:pPr/>
              <a:t>12/29/2018</a:t>
            </a:fld>
            <a:endParaRPr lang="en-US"/>
          </a:p>
        </p:txBody>
      </p:sp>
      <p:sp>
        <p:nvSpPr>
          <p:cNvPr id="5" name="Footer Placeholder 4"/>
          <p:cNvSpPr>
            <a:spLocks noGrp="1"/>
          </p:cNvSpPr>
          <p:nvPr>
            <p:ph type="ftr" sz="quarter" idx="11"/>
          </p:nvPr>
        </p:nvSpPr>
        <p:spPr/>
        <p:txBody>
          <a:bodyPr/>
          <a:lstStyle/>
          <a:p>
            <a:r>
              <a:rPr lang="en-ZA" dirty="0"/>
              <a:t>Add a Footer</a:t>
            </a:r>
            <a:endParaRPr lang="en-US" dirty="0"/>
          </a:p>
        </p:txBody>
      </p:sp>
      <p:sp>
        <p:nvSpPr>
          <p:cNvPr id="6" name="Slide Number Placeholder 5"/>
          <p:cNvSpPr>
            <a:spLocks noGrp="1"/>
          </p:cNvSpPr>
          <p:nvPr>
            <p:ph type="sldNum" sz="quarter" idx="12"/>
          </p:nvPr>
        </p:nvSpPr>
        <p:spPr/>
        <p:txBody>
          <a:bodyPr/>
          <a:lstStyle/>
          <a:p>
            <a:fld id="{5D99DD2A-B520-4620-9B43-64B657BA2D42}" type="slidenum">
              <a:rPr lang="en-US" smtClean="0"/>
              <a:pPr/>
              <a:t>‹#›</a:t>
            </a:fld>
            <a:endParaRPr lang="en-US"/>
          </a:p>
        </p:txBody>
      </p:sp>
      <p:cxnSp>
        <p:nvCxnSpPr>
          <p:cNvPr id="8" name="Straight Connector 7">
            <a:extLst>
              <a:ext uri="{FF2B5EF4-FFF2-40B4-BE49-F238E27FC236}">
                <a16:creationId xmlns:a16="http://schemas.microsoft.com/office/drawing/2014/main" id="{328F7C25-BFB6-430F-87B6-7D0D2C7493D6}"/>
              </a:ext>
              <a:ext uri="{C183D7F6-B498-43B3-948B-1728B52AA6E4}">
                <adec:decorative xmlns:adec="http://schemas.microsoft.com/office/drawing/2017/decorative" val="1"/>
              </a:ext>
            </a:extLst>
          </p:cNvPr>
          <p:cNvCxnSpPr>
            <a:cxnSpLocks/>
          </p:cNvCxnSpPr>
          <p:nvPr userDrawn="1"/>
        </p:nvCxnSpPr>
        <p:spPr>
          <a:xfrm rot="16200000">
            <a:off x="-185517" y="1223433"/>
            <a:ext cx="504000" cy="0"/>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10262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hasCustomPrompt="1"/>
          </p:nvPr>
        </p:nvSpPr>
        <p:spPr>
          <a:xfrm>
            <a:off x="685801" y="609601"/>
            <a:ext cx="10840913" cy="3124199"/>
          </a:xfrm>
        </p:spPr>
        <p:txBody>
          <a:bodyPr anchor="ctr">
            <a:normAutofit/>
          </a:bodyPr>
          <a:lstStyle>
            <a:lvl1pPr algn="l">
              <a:defRPr sz="3000" b="0" cap="none"/>
            </a:lvl1pPr>
          </a:lstStyle>
          <a:p>
            <a:r>
              <a:rPr lang="en-US" dirty="0"/>
              <a:t>CLICK TO EDIT MASTER TITLE STYLE</a:t>
            </a:r>
          </a:p>
        </p:txBody>
      </p:sp>
      <p:sp>
        <p:nvSpPr>
          <p:cNvPr id="3" name="Text Placeholder 2"/>
          <p:cNvSpPr>
            <a:spLocks noGrp="1"/>
          </p:cNvSpPr>
          <p:nvPr>
            <p:ph type="body" idx="1"/>
          </p:nvPr>
        </p:nvSpPr>
        <p:spPr>
          <a:xfrm>
            <a:off x="685800" y="3733800"/>
            <a:ext cx="10840914" cy="20574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84B7D2A-0DF8-424B-9572-B79AEBB2D9DC}" type="datetimeFigureOut">
              <a:rPr lang="en-US" smtClean="0"/>
              <a:pPr/>
              <a:t>12/29/2018</a:t>
            </a:fld>
            <a:endParaRPr lang="en-US"/>
          </a:p>
        </p:txBody>
      </p:sp>
      <p:sp>
        <p:nvSpPr>
          <p:cNvPr id="5" name="Footer Placeholder 4"/>
          <p:cNvSpPr>
            <a:spLocks noGrp="1"/>
          </p:cNvSpPr>
          <p:nvPr>
            <p:ph type="ftr" sz="quarter" idx="11"/>
          </p:nvPr>
        </p:nvSpPr>
        <p:spPr/>
        <p:txBody>
          <a:bodyPr/>
          <a:lstStyle/>
          <a:p>
            <a:r>
              <a:rPr lang="en-ZA" dirty="0"/>
              <a:t>Add a Footer</a:t>
            </a:r>
            <a:endParaRPr lang="en-US" dirty="0"/>
          </a:p>
        </p:txBody>
      </p:sp>
      <p:sp>
        <p:nvSpPr>
          <p:cNvPr id="6" name="Slide Number Placeholder 5"/>
          <p:cNvSpPr>
            <a:spLocks noGrp="1"/>
          </p:cNvSpPr>
          <p:nvPr>
            <p:ph type="sldNum" sz="quarter" idx="12"/>
          </p:nvPr>
        </p:nvSpPr>
        <p:spPr/>
        <p:txBody>
          <a:bodyPr/>
          <a:lstStyle/>
          <a:p>
            <a:fld id="{5D99DD2A-B520-4620-9B43-64B657BA2D42}" type="slidenum">
              <a:rPr lang="en-US" smtClean="0"/>
              <a:pPr/>
              <a:t>‹#›</a:t>
            </a:fld>
            <a:endParaRPr lang="en-US"/>
          </a:p>
        </p:txBody>
      </p:sp>
    </p:spTree>
    <p:extLst>
      <p:ext uri="{BB962C8B-B14F-4D97-AF65-F5344CB8AC3E}">
        <p14:creationId xmlns:p14="http://schemas.microsoft.com/office/powerpoint/2010/main" val="383326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ormAutofit/>
          </a:bodyPr>
          <a:lstStyle>
            <a:lvl1pPr>
              <a:defRPr sz="300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84B7D2A-0DF8-424B-9572-B79AEBB2D9DC}" type="datetimeFigureOut">
              <a:rPr lang="en-US" smtClean="0"/>
              <a:pPr/>
              <a:t>12/29/2018</a:t>
            </a:fld>
            <a:endParaRPr lang="en-US"/>
          </a:p>
        </p:txBody>
      </p:sp>
      <p:sp>
        <p:nvSpPr>
          <p:cNvPr id="4" name="Footer Placeholder 3"/>
          <p:cNvSpPr>
            <a:spLocks noGrp="1"/>
          </p:cNvSpPr>
          <p:nvPr>
            <p:ph type="ftr" sz="quarter" idx="11"/>
          </p:nvPr>
        </p:nvSpPr>
        <p:spPr/>
        <p:txBody>
          <a:bodyPr/>
          <a:lstStyle/>
          <a:p>
            <a:r>
              <a:rPr lang="en-ZA" dirty="0"/>
              <a:t>Add a Footer</a:t>
            </a:r>
            <a:endParaRPr lang="en-US" dirty="0"/>
          </a:p>
        </p:txBody>
      </p:sp>
      <p:sp>
        <p:nvSpPr>
          <p:cNvPr id="5" name="Slide Number Placeholder 4"/>
          <p:cNvSpPr>
            <a:spLocks noGrp="1"/>
          </p:cNvSpPr>
          <p:nvPr>
            <p:ph type="sldNum" sz="quarter" idx="12"/>
          </p:nvPr>
        </p:nvSpPr>
        <p:spPr/>
        <p:txBody>
          <a:bodyPr/>
          <a:lstStyle/>
          <a:p>
            <a:fld id="{5D99DD2A-B520-4620-9B43-64B657BA2D42}" type="slidenum">
              <a:rPr lang="en-US" smtClean="0"/>
              <a:pPr/>
              <a:t>‹#›</a:t>
            </a:fld>
            <a:endParaRPr lang="en-US"/>
          </a:p>
        </p:txBody>
      </p:sp>
    </p:spTree>
    <p:extLst>
      <p:ext uri="{BB962C8B-B14F-4D97-AF65-F5344CB8AC3E}">
        <p14:creationId xmlns:p14="http://schemas.microsoft.com/office/powerpoint/2010/main" val="1510649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984B7D2A-0DF8-424B-9572-B79AEBB2D9DC}" type="datetimeFigureOut">
              <a:rPr lang="en-US" smtClean="0"/>
              <a:pPr/>
              <a:t>12/29/2018</a:t>
            </a:fld>
            <a:endParaRPr lang="en-US"/>
          </a:p>
        </p:txBody>
      </p:sp>
      <p:sp>
        <p:nvSpPr>
          <p:cNvPr id="3" name="Footer Placeholder 2"/>
          <p:cNvSpPr>
            <a:spLocks noGrp="1"/>
          </p:cNvSpPr>
          <p:nvPr>
            <p:ph type="ftr" sz="quarter" idx="11"/>
          </p:nvPr>
        </p:nvSpPr>
        <p:spPr/>
        <p:txBody>
          <a:bodyPr/>
          <a:lstStyle/>
          <a:p>
            <a:r>
              <a:rPr lang="en-ZA" dirty="0"/>
              <a:t>Add a Footer</a:t>
            </a:r>
            <a:endParaRPr lang="en-US" dirty="0"/>
          </a:p>
        </p:txBody>
      </p:sp>
      <p:sp>
        <p:nvSpPr>
          <p:cNvPr id="4" name="Slide Number Placeholder 3"/>
          <p:cNvSpPr>
            <a:spLocks noGrp="1"/>
          </p:cNvSpPr>
          <p:nvPr>
            <p:ph type="sldNum" sz="quarter" idx="12"/>
          </p:nvPr>
        </p:nvSpPr>
        <p:spPr/>
        <p:txBody>
          <a:bodyPr/>
          <a:lstStyle/>
          <a:p>
            <a:fld id="{5D99DD2A-B520-4620-9B43-64B657BA2D42}" type="slidenum">
              <a:rPr lang="en-US" smtClean="0"/>
              <a:pPr/>
              <a:t>‹#›</a:t>
            </a:fld>
            <a:endParaRPr lang="en-US"/>
          </a:p>
        </p:txBody>
      </p:sp>
    </p:spTree>
    <p:extLst>
      <p:ext uri="{BB962C8B-B14F-4D97-AF65-F5344CB8AC3E}">
        <p14:creationId xmlns:p14="http://schemas.microsoft.com/office/powerpoint/2010/main" val="2453706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1786"/>
            <a:ext cx="12188825" cy="6856214"/>
          </a:xfrm>
          <a:prstGeom prst="rect">
            <a:avLst/>
          </a:prstGeom>
        </p:spPr>
      </p:pic>
      <p:sp>
        <p:nvSpPr>
          <p:cNvPr id="2" name="Title 1"/>
          <p:cNvSpPr>
            <a:spLocks noGrp="1"/>
          </p:cNvSpPr>
          <p:nvPr>
            <p:ph type="ctrTitle"/>
          </p:nvPr>
        </p:nvSpPr>
        <p:spPr>
          <a:xfrm>
            <a:off x="2476500" y="2716272"/>
            <a:ext cx="8683625"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2476500" y="5137736"/>
            <a:ext cx="8683625" cy="732840"/>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984B7D2A-0DF8-424B-9572-B79AEBB2D9DC}" type="datetimeFigureOut">
              <a:rPr lang="en-US" smtClean="0"/>
              <a:pPr/>
              <a:t>12/29/2018</a:t>
            </a:fld>
            <a:endParaRPr lang="en-US"/>
          </a:p>
        </p:txBody>
      </p:sp>
      <p:sp>
        <p:nvSpPr>
          <p:cNvPr id="5" name="Footer Placeholder 4"/>
          <p:cNvSpPr>
            <a:spLocks noGrp="1"/>
          </p:cNvSpPr>
          <p:nvPr>
            <p:ph type="ftr" sz="quarter" idx="11"/>
          </p:nvPr>
        </p:nvSpPr>
        <p:spPr>
          <a:xfrm>
            <a:off x="3962399" y="5870575"/>
            <a:ext cx="4893958" cy="377825"/>
          </a:xfrm>
        </p:spPr>
        <p:txBody>
          <a:bodyPr/>
          <a:lstStyle/>
          <a:p>
            <a:r>
              <a:rPr lang="en-ZA" dirty="0"/>
              <a:t>Add a Footer</a:t>
            </a:r>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5D99DD2A-B520-4620-9B43-64B657BA2D42}" type="slidenum">
              <a:rPr lang="en-US" smtClean="0"/>
              <a:pPr/>
              <a:t>‹#›</a:t>
            </a:fld>
            <a:endParaRPr lang="en-US"/>
          </a:p>
        </p:txBody>
      </p:sp>
    </p:spTree>
    <p:extLst>
      <p:ext uri="{BB962C8B-B14F-4D97-AF65-F5344CB8AC3E}">
        <p14:creationId xmlns:p14="http://schemas.microsoft.com/office/powerpoint/2010/main" val="4062937115"/>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552450" y="1874308"/>
            <a:ext cx="3814235" cy="1260000"/>
          </a:xfrm>
        </p:spPr>
        <p:txBody>
          <a:bodyPr anchor="ctr" anchorCtr="0">
            <a:noAutofit/>
          </a:bodyPr>
          <a:lstStyle>
            <a:lvl1pPr algn="r">
              <a:defRPr sz="3000" b="0"/>
            </a:lvl1pPr>
          </a:lstStyle>
          <a:p>
            <a:r>
              <a:rPr lang="en-US"/>
              <a:t>Click to edit Master title style</a:t>
            </a:r>
            <a:endParaRPr lang="en-US" dirty="0"/>
          </a:p>
        </p:txBody>
      </p:sp>
      <p:sp>
        <p:nvSpPr>
          <p:cNvPr id="3" name="Content Placeholder 2"/>
          <p:cNvSpPr>
            <a:spLocks noGrp="1"/>
          </p:cNvSpPr>
          <p:nvPr>
            <p:ph idx="1"/>
          </p:nvPr>
        </p:nvSpPr>
        <p:spPr>
          <a:xfrm>
            <a:off x="4648200" y="0"/>
            <a:ext cx="7543800" cy="6856214"/>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52450" y="3134308"/>
            <a:ext cx="3814235" cy="2016600"/>
          </a:xfrm>
        </p:spPr>
        <p:txBody>
          <a:bodyPr anchor="t">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84B7D2A-0DF8-424B-9572-B79AEBB2D9DC}" type="datetimeFigureOut">
              <a:rPr lang="en-US" smtClean="0"/>
              <a:pPr/>
              <a:t>12/29/2018</a:t>
            </a:fld>
            <a:endParaRPr lang="en-US"/>
          </a:p>
        </p:txBody>
      </p:sp>
      <p:sp>
        <p:nvSpPr>
          <p:cNvPr id="6" name="Footer Placeholder 5"/>
          <p:cNvSpPr>
            <a:spLocks noGrp="1"/>
          </p:cNvSpPr>
          <p:nvPr>
            <p:ph type="ftr" sz="quarter" idx="11"/>
          </p:nvPr>
        </p:nvSpPr>
        <p:spPr/>
        <p:txBody>
          <a:bodyPr/>
          <a:lstStyle/>
          <a:p>
            <a:r>
              <a:rPr lang="en-ZA" dirty="0"/>
              <a:t>Add a Footer</a:t>
            </a:r>
            <a:endParaRPr lang="en-US" dirty="0"/>
          </a:p>
        </p:txBody>
      </p:sp>
      <p:sp>
        <p:nvSpPr>
          <p:cNvPr id="7" name="Slide Number Placeholder 6"/>
          <p:cNvSpPr>
            <a:spLocks noGrp="1"/>
          </p:cNvSpPr>
          <p:nvPr>
            <p:ph type="sldNum" sz="quarter" idx="12"/>
          </p:nvPr>
        </p:nvSpPr>
        <p:spPr/>
        <p:txBody>
          <a:bodyPr/>
          <a:lstStyle/>
          <a:p>
            <a:fld id="{5D99DD2A-B520-4620-9B43-64B657BA2D42}" type="slidenum">
              <a:rPr lang="en-US" smtClean="0"/>
              <a:pPr/>
              <a:t>‹#›</a:t>
            </a:fld>
            <a:endParaRPr lang="en-US"/>
          </a:p>
        </p:txBody>
      </p:sp>
    </p:spTree>
    <p:extLst>
      <p:ext uri="{BB962C8B-B14F-4D97-AF65-F5344CB8AC3E}">
        <p14:creationId xmlns:p14="http://schemas.microsoft.com/office/powerpoint/2010/main" val="2006338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Description and Conent">
    <p:spTree>
      <p:nvGrpSpPr>
        <p:cNvPr id="1" name=""/>
        <p:cNvGrpSpPr/>
        <p:nvPr/>
      </p:nvGrpSpPr>
      <p:grpSpPr>
        <a:xfrm>
          <a:off x="0" y="0"/>
          <a:ext cx="0" cy="0"/>
          <a:chOff x="0" y="0"/>
          <a:chExt cx="0" cy="0"/>
        </a:xfrm>
      </p:grpSpPr>
      <p:pic>
        <p:nvPicPr>
          <p:cNvPr id="11" name="Picture 10" descr="Celestia-R1---OverlayContentHD.png">
            <a:extLst>
              <a:ext uri="{FF2B5EF4-FFF2-40B4-BE49-F238E27FC236}">
                <a16:creationId xmlns:a16="http://schemas.microsoft.com/office/drawing/2014/main" id="{A1E35E73-B2F7-41DF-AAD2-58E6BE2710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840914" cy="1260000"/>
          </a:xfrm>
        </p:spPr>
        <p:txBody>
          <a:bodyPr anchor="ctr" anchorCtr="0">
            <a:normAutofit/>
          </a:bodyPr>
          <a:lstStyle>
            <a:lvl1pPr>
              <a:defRPr sz="3000"/>
            </a:lvl1pPr>
          </a:lstStyle>
          <a:p>
            <a:r>
              <a:rPr lang="en-US"/>
              <a:t>Click to edit Master title style</a:t>
            </a:r>
            <a:endParaRPr lang="en-US" dirty="0"/>
          </a:p>
        </p:txBody>
      </p:sp>
      <p:sp>
        <p:nvSpPr>
          <p:cNvPr id="3" name="Text Placeholder 2"/>
          <p:cNvSpPr>
            <a:spLocks noGrp="1"/>
          </p:cNvSpPr>
          <p:nvPr>
            <p:ph type="body" idx="1"/>
          </p:nvPr>
        </p:nvSpPr>
        <p:spPr>
          <a:xfrm>
            <a:off x="685799" y="1881824"/>
            <a:ext cx="10840914" cy="1032826"/>
          </a:xfrm>
        </p:spPr>
        <p:txBody>
          <a:bodyPr anchor="t" anchorCtr="0">
            <a:no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984B7D2A-0DF8-424B-9572-B79AEBB2D9DC}" type="datetimeFigureOut">
              <a:rPr lang="en-US" smtClean="0"/>
              <a:pPr/>
              <a:t>12/29/2018</a:t>
            </a:fld>
            <a:endParaRPr lang="en-US"/>
          </a:p>
        </p:txBody>
      </p:sp>
      <p:sp>
        <p:nvSpPr>
          <p:cNvPr id="8" name="Footer Placeholder 7"/>
          <p:cNvSpPr>
            <a:spLocks noGrp="1"/>
          </p:cNvSpPr>
          <p:nvPr>
            <p:ph type="ftr" sz="quarter" idx="11"/>
          </p:nvPr>
        </p:nvSpPr>
        <p:spPr/>
        <p:txBody>
          <a:bodyPr/>
          <a:lstStyle/>
          <a:p>
            <a:r>
              <a:rPr lang="en-ZA" dirty="0"/>
              <a:t>Add a Footer</a:t>
            </a:r>
            <a:endParaRPr lang="en-US" dirty="0"/>
          </a:p>
        </p:txBody>
      </p:sp>
      <p:sp>
        <p:nvSpPr>
          <p:cNvPr id="6" name="Text Placeholder 5">
            <a:extLst>
              <a:ext uri="{FF2B5EF4-FFF2-40B4-BE49-F238E27FC236}">
                <a16:creationId xmlns:a16="http://schemas.microsoft.com/office/drawing/2014/main" id="{B47DAE59-9D63-4159-8F3E-560C31F19A89}"/>
              </a:ext>
            </a:extLst>
          </p:cNvPr>
          <p:cNvSpPr>
            <a:spLocks noGrp="1"/>
          </p:cNvSpPr>
          <p:nvPr>
            <p:ph type="body" sz="quarter" idx="14"/>
          </p:nvPr>
        </p:nvSpPr>
        <p:spPr>
          <a:xfrm>
            <a:off x="1216192"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a:t>Edit Master text styles</a:t>
            </a:r>
          </a:p>
        </p:txBody>
      </p:sp>
      <p:sp>
        <p:nvSpPr>
          <p:cNvPr id="9" name="Slide Number Placeholder 8"/>
          <p:cNvSpPr>
            <a:spLocks noGrp="1"/>
          </p:cNvSpPr>
          <p:nvPr>
            <p:ph type="sldNum" sz="quarter" idx="12"/>
          </p:nvPr>
        </p:nvSpPr>
        <p:spPr/>
        <p:txBody>
          <a:bodyPr/>
          <a:lstStyle/>
          <a:p>
            <a:fld id="{5D99DD2A-B520-4620-9B43-64B657BA2D42}" type="slidenum">
              <a:rPr lang="en-US" smtClean="0"/>
              <a:pPr/>
              <a:t>‹#›</a:t>
            </a:fld>
            <a:endParaRPr lang="en-US"/>
          </a:p>
        </p:txBody>
      </p:sp>
      <p:sp>
        <p:nvSpPr>
          <p:cNvPr id="12" name="Text Placeholder 2">
            <a:extLst>
              <a:ext uri="{FF2B5EF4-FFF2-40B4-BE49-F238E27FC236}">
                <a16:creationId xmlns:a16="http://schemas.microsoft.com/office/drawing/2014/main" id="{4249143D-80A5-4E4C-BBFD-F253500CE226}"/>
              </a:ext>
            </a:extLst>
          </p:cNvPr>
          <p:cNvSpPr>
            <a:spLocks noGrp="1"/>
          </p:cNvSpPr>
          <p:nvPr>
            <p:ph type="body" idx="13"/>
          </p:nvPr>
        </p:nvSpPr>
        <p:spPr>
          <a:xfrm>
            <a:off x="685799" y="2914650"/>
            <a:ext cx="10840914" cy="502126"/>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5">
            <a:extLst>
              <a:ext uri="{FF2B5EF4-FFF2-40B4-BE49-F238E27FC236}">
                <a16:creationId xmlns:a16="http://schemas.microsoft.com/office/drawing/2014/main" id="{B06123F0-984B-4EF8-9945-3621C401B7AD}"/>
              </a:ext>
            </a:extLst>
          </p:cNvPr>
          <p:cNvSpPr>
            <a:spLocks noGrp="1"/>
          </p:cNvSpPr>
          <p:nvPr>
            <p:ph type="body" sz="quarter" idx="17"/>
          </p:nvPr>
        </p:nvSpPr>
        <p:spPr>
          <a:xfrm>
            <a:off x="7465366"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a:t>Edit Master text styles</a:t>
            </a:r>
          </a:p>
        </p:txBody>
      </p:sp>
      <p:sp>
        <p:nvSpPr>
          <p:cNvPr id="21" name="Text Placeholder 5">
            <a:extLst>
              <a:ext uri="{FF2B5EF4-FFF2-40B4-BE49-F238E27FC236}">
                <a16:creationId xmlns:a16="http://schemas.microsoft.com/office/drawing/2014/main" id="{A669C074-A9BE-4B07-ACEE-3B34AAC8B9E7}"/>
              </a:ext>
            </a:extLst>
          </p:cNvPr>
          <p:cNvSpPr>
            <a:spLocks noGrp="1"/>
          </p:cNvSpPr>
          <p:nvPr>
            <p:ph type="body" sz="quarter" idx="18"/>
          </p:nvPr>
        </p:nvSpPr>
        <p:spPr>
          <a:xfrm>
            <a:off x="9548424"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a:t>Edit Master text styles</a:t>
            </a:r>
          </a:p>
        </p:txBody>
      </p:sp>
      <p:sp>
        <p:nvSpPr>
          <p:cNvPr id="19" name="Text Placeholder 5">
            <a:extLst>
              <a:ext uri="{FF2B5EF4-FFF2-40B4-BE49-F238E27FC236}">
                <a16:creationId xmlns:a16="http://schemas.microsoft.com/office/drawing/2014/main" id="{84A40D78-D6DD-41A7-A132-9D48DF8649A9}"/>
              </a:ext>
            </a:extLst>
          </p:cNvPr>
          <p:cNvSpPr>
            <a:spLocks noGrp="1"/>
          </p:cNvSpPr>
          <p:nvPr>
            <p:ph type="body" sz="quarter" idx="16"/>
          </p:nvPr>
        </p:nvSpPr>
        <p:spPr>
          <a:xfrm>
            <a:off x="5382308"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a:t>Edit Master text styles</a:t>
            </a:r>
          </a:p>
        </p:txBody>
      </p:sp>
      <p:sp>
        <p:nvSpPr>
          <p:cNvPr id="18" name="Text Placeholder 5">
            <a:extLst>
              <a:ext uri="{FF2B5EF4-FFF2-40B4-BE49-F238E27FC236}">
                <a16:creationId xmlns:a16="http://schemas.microsoft.com/office/drawing/2014/main" id="{4A9CFAA7-850F-4C92-A9BE-56452E5CA04D}"/>
              </a:ext>
            </a:extLst>
          </p:cNvPr>
          <p:cNvSpPr>
            <a:spLocks noGrp="1"/>
          </p:cNvSpPr>
          <p:nvPr>
            <p:ph type="body" sz="quarter" idx="15"/>
          </p:nvPr>
        </p:nvSpPr>
        <p:spPr>
          <a:xfrm>
            <a:off x="3299250"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a:t>Edit Master text styles</a:t>
            </a:r>
          </a:p>
        </p:txBody>
      </p:sp>
      <p:cxnSp>
        <p:nvCxnSpPr>
          <p:cNvPr id="14" name="Straight Connector 13">
            <a:extLst>
              <a:ext uri="{FF2B5EF4-FFF2-40B4-BE49-F238E27FC236}">
                <a16:creationId xmlns:a16="http://schemas.microsoft.com/office/drawing/2014/main" id="{CC5A0CF1-9FE7-4149-97DC-5221639144C8}"/>
              </a:ext>
              <a:ext uri="{C183D7F6-B498-43B3-948B-1728B52AA6E4}">
                <adec:decorative xmlns:adec="http://schemas.microsoft.com/office/drawing/2017/decorative" val="1"/>
              </a:ext>
            </a:extLst>
          </p:cNvPr>
          <p:cNvCxnSpPr>
            <a:cxnSpLocks/>
          </p:cNvCxnSpPr>
          <p:nvPr userDrawn="1"/>
        </p:nvCxnSpPr>
        <p:spPr>
          <a:xfrm rot="16200000">
            <a:off x="-185517" y="1242483"/>
            <a:ext cx="504000" cy="0"/>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93639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1457326" y="995967"/>
            <a:ext cx="6238874" cy="1260000"/>
          </a:xfrm>
        </p:spPr>
        <p:txBody>
          <a:bodyPr anchor="ctr" anchorCtr="0">
            <a:noAutofit/>
          </a:bodyPr>
          <a:lstStyle>
            <a:lvl1pPr algn="r">
              <a:defRPr sz="3000" b="0"/>
            </a:lvl1pPr>
          </a:lstStyle>
          <a:p>
            <a:r>
              <a:rPr lang="en-US"/>
              <a:t>Click to edit Master title style</a:t>
            </a:r>
            <a:endParaRPr lang="en-US" dirty="0"/>
          </a:p>
        </p:txBody>
      </p:sp>
      <p:sp>
        <p:nvSpPr>
          <p:cNvPr id="14" name="Picture Placeholder 2"/>
          <p:cNvSpPr>
            <a:spLocks noGrp="1" noChangeAspect="1"/>
          </p:cNvSpPr>
          <p:nvPr>
            <p:ph type="pic" idx="1"/>
          </p:nvPr>
        </p:nvSpPr>
        <p:spPr bwMode="blackGray">
          <a:xfrm>
            <a:off x="8014200" y="995968"/>
            <a:ext cx="3492000" cy="4866064"/>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085849" y="2255967"/>
            <a:ext cx="6610351" cy="3476618"/>
          </a:xfrm>
        </p:spPr>
        <p:txBody>
          <a:bodyPr anchor="t">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84B7D2A-0DF8-424B-9572-B79AEBB2D9DC}" type="datetimeFigureOut">
              <a:rPr lang="en-US" smtClean="0"/>
              <a:pPr/>
              <a:t>12/29/2018</a:t>
            </a:fld>
            <a:endParaRPr lang="en-US"/>
          </a:p>
        </p:txBody>
      </p:sp>
      <p:sp>
        <p:nvSpPr>
          <p:cNvPr id="6" name="Footer Placeholder 5"/>
          <p:cNvSpPr>
            <a:spLocks noGrp="1"/>
          </p:cNvSpPr>
          <p:nvPr>
            <p:ph type="ftr" sz="quarter" idx="11"/>
          </p:nvPr>
        </p:nvSpPr>
        <p:spPr/>
        <p:txBody>
          <a:bodyPr/>
          <a:lstStyle/>
          <a:p>
            <a:r>
              <a:rPr lang="en-ZA" dirty="0"/>
              <a:t>Add a Footer</a:t>
            </a:r>
            <a:endParaRPr lang="en-US" dirty="0"/>
          </a:p>
        </p:txBody>
      </p:sp>
      <p:sp>
        <p:nvSpPr>
          <p:cNvPr id="7" name="Slide Number Placeholder 6"/>
          <p:cNvSpPr>
            <a:spLocks noGrp="1"/>
          </p:cNvSpPr>
          <p:nvPr>
            <p:ph type="sldNum" sz="quarter" idx="12"/>
          </p:nvPr>
        </p:nvSpPr>
        <p:spPr/>
        <p:txBody>
          <a:bodyPr/>
          <a:lstStyle/>
          <a:p>
            <a:fld id="{5D99DD2A-B520-4620-9B43-64B657BA2D42}" type="slidenum">
              <a:rPr lang="en-US" smtClean="0"/>
              <a:pPr/>
              <a:t>‹#›</a:t>
            </a:fld>
            <a:endParaRPr lang="en-US"/>
          </a:p>
        </p:txBody>
      </p:sp>
    </p:spTree>
    <p:extLst>
      <p:ext uri="{BB962C8B-B14F-4D97-AF65-F5344CB8AC3E}">
        <p14:creationId xmlns:p14="http://schemas.microsoft.com/office/powerpoint/2010/main" val="3969382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Righ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6657974" y="995968"/>
            <a:ext cx="4848225" cy="1260000"/>
          </a:xfrm>
        </p:spPr>
        <p:txBody>
          <a:bodyPr anchor="ctr" anchorCtr="0">
            <a:normAutofit/>
          </a:bodyPr>
          <a:lstStyle>
            <a:lvl1pPr algn="l">
              <a:defRPr sz="3000" b="0"/>
            </a:lvl1pPr>
          </a:lstStyle>
          <a:p>
            <a:r>
              <a:rPr lang="en-US"/>
              <a:t>Click to edit Master title style</a:t>
            </a:r>
            <a:endParaRPr lang="en-US" dirty="0"/>
          </a:p>
        </p:txBody>
      </p:sp>
      <p:sp>
        <p:nvSpPr>
          <p:cNvPr id="14" name="Picture Placeholder 2"/>
          <p:cNvSpPr>
            <a:spLocks noGrp="1" noChangeAspect="1"/>
          </p:cNvSpPr>
          <p:nvPr>
            <p:ph type="pic" idx="1"/>
          </p:nvPr>
        </p:nvSpPr>
        <p:spPr bwMode="blackGray">
          <a:xfrm>
            <a:off x="727574" y="914400"/>
            <a:ext cx="5749425" cy="4818185"/>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657974" y="2255968"/>
            <a:ext cx="4848225" cy="3476617"/>
          </a:xfrm>
        </p:spPr>
        <p:txBody>
          <a:bodyPr anchor="t">
            <a:normAutofit/>
          </a:bodyPr>
          <a:lstStyle>
            <a:lvl1pPr marL="0" indent="0" algn="l">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84B7D2A-0DF8-424B-9572-B79AEBB2D9DC}" type="datetimeFigureOut">
              <a:rPr lang="en-US" smtClean="0"/>
              <a:pPr/>
              <a:t>12/29/2018</a:t>
            </a:fld>
            <a:endParaRPr lang="en-US"/>
          </a:p>
        </p:txBody>
      </p:sp>
      <p:sp>
        <p:nvSpPr>
          <p:cNvPr id="6" name="Footer Placeholder 5"/>
          <p:cNvSpPr>
            <a:spLocks noGrp="1"/>
          </p:cNvSpPr>
          <p:nvPr>
            <p:ph type="ftr" sz="quarter" idx="11"/>
          </p:nvPr>
        </p:nvSpPr>
        <p:spPr/>
        <p:txBody>
          <a:bodyPr/>
          <a:lstStyle/>
          <a:p>
            <a:r>
              <a:rPr lang="en-ZA" dirty="0"/>
              <a:t>Add a Footer</a:t>
            </a:r>
            <a:endParaRPr lang="en-US" dirty="0"/>
          </a:p>
        </p:txBody>
      </p:sp>
      <p:sp>
        <p:nvSpPr>
          <p:cNvPr id="7" name="Slide Number Placeholder 6"/>
          <p:cNvSpPr>
            <a:spLocks noGrp="1"/>
          </p:cNvSpPr>
          <p:nvPr>
            <p:ph type="sldNum" sz="quarter" idx="12"/>
          </p:nvPr>
        </p:nvSpPr>
        <p:spPr/>
        <p:txBody>
          <a:bodyPr/>
          <a:lstStyle/>
          <a:p>
            <a:fld id="{5D99DD2A-B520-4620-9B43-64B657BA2D42}" type="slidenum">
              <a:rPr lang="en-US" smtClean="0"/>
              <a:pPr/>
              <a:t>‹#›</a:t>
            </a:fld>
            <a:endParaRPr lang="en-US"/>
          </a:p>
        </p:txBody>
      </p:sp>
    </p:spTree>
    <p:extLst>
      <p:ext uri="{BB962C8B-B14F-4D97-AF65-F5344CB8AC3E}">
        <p14:creationId xmlns:p14="http://schemas.microsoft.com/office/powerpoint/2010/main" val="3832959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bwMode="white">
          <a:xfrm>
            <a:off x="10571243"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bwMode="white">
          <a:xfrm>
            <a:off x="100262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hasCustomPrompt="1"/>
          </p:nvPr>
        </p:nvSpPr>
        <p:spPr>
          <a:xfrm>
            <a:off x="1320801" y="609601"/>
            <a:ext cx="9550399" cy="2743199"/>
          </a:xfrm>
        </p:spPr>
        <p:txBody>
          <a:bodyPr anchor="ctr">
            <a:normAutofit/>
          </a:bodyPr>
          <a:lstStyle>
            <a:lvl1pPr algn="ctr">
              <a:defRPr sz="3000" b="0" i="1"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426408" y="3352800"/>
            <a:ext cx="9339184" cy="381000"/>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7" name="Rectangle: Rounded Corners 6">
            <a:extLst>
              <a:ext uri="{FF2B5EF4-FFF2-40B4-BE49-F238E27FC236}">
                <a16:creationId xmlns:a16="http://schemas.microsoft.com/office/drawing/2014/main" id="{1AD7857E-8E0E-4AC1-ABDC-E42462C788DE}"/>
              </a:ext>
            </a:extLst>
          </p:cNvPr>
          <p:cNvSpPr/>
          <p:nvPr userDrawn="1"/>
        </p:nvSpPr>
        <p:spPr>
          <a:xfrm>
            <a:off x="1750844" y="3962401"/>
            <a:ext cx="8690313" cy="1908173"/>
          </a:xfrm>
          <a:prstGeom prst="roundRect">
            <a:avLst>
              <a:gd name="adj" fmla="val 6552"/>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1857375" y="4021138"/>
            <a:ext cx="8486775" cy="1760537"/>
          </a:xfrm>
        </p:spPr>
        <p:txBody>
          <a:bodyPr anchor="ctr">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84B7D2A-0DF8-424B-9572-B79AEBB2D9DC}" type="datetimeFigureOut">
              <a:rPr lang="en-US" smtClean="0"/>
              <a:pPr/>
              <a:t>12/29/2018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99DD2A-B520-4620-9B43-64B657BA2D42}" type="slidenum">
              <a:rPr lang="en-US" smtClean="0"/>
              <a:pPr/>
              <a:t>‹#›</a:t>
            </a:fld>
            <a:endParaRPr lang="en-US"/>
          </a:p>
        </p:txBody>
      </p:sp>
    </p:spTree>
    <p:extLst>
      <p:ext uri="{BB962C8B-B14F-4D97-AF65-F5344CB8AC3E}">
        <p14:creationId xmlns:p14="http://schemas.microsoft.com/office/powerpoint/2010/main" val="1153409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Celestia-R1---OverlayContentHD.png">
            <a:extLst>
              <a:ext uri="{FF2B5EF4-FFF2-40B4-BE49-F238E27FC236}">
                <a16:creationId xmlns:a16="http://schemas.microsoft.com/office/drawing/2014/main" id="{A1E35E73-B2F7-41DF-AAD2-58E6BE2710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599"/>
            <a:ext cx="10840914" cy="1260000"/>
          </a:xfrm>
        </p:spPr>
        <p:txBody>
          <a:bodyPr>
            <a:normAutofit/>
          </a:bodyPr>
          <a:lstStyle>
            <a:lvl1pPr>
              <a:defRPr sz="3000"/>
            </a:lvl1pPr>
          </a:lstStyle>
          <a:p>
            <a:r>
              <a:rPr lang="en-US"/>
              <a:t>Click to edit Master title style</a:t>
            </a:r>
            <a:endParaRPr lang="en-US" dirty="0"/>
          </a:p>
        </p:txBody>
      </p:sp>
      <p:sp>
        <p:nvSpPr>
          <p:cNvPr id="3" name="Text Placeholder 2"/>
          <p:cNvSpPr>
            <a:spLocks noGrp="1"/>
          </p:cNvSpPr>
          <p:nvPr>
            <p:ph type="body" idx="1"/>
          </p:nvPr>
        </p:nvSpPr>
        <p:spPr>
          <a:xfrm>
            <a:off x="685799" y="1869599"/>
            <a:ext cx="5202071" cy="916228"/>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2870201"/>
            <a:ext cx="5202071" cy="2916000"/>
          </a:xfrm>
          <a:prstGeom prst="roundRect">
            <a:avLst>
              <a:gd name="adj" fmla="val 2496"/>
            </a:avLst>
          </a:prstGeom>
          <a:ln w="28575">
            <a:solidFill>
              <a:schemeClr val="accent3">
                <a:lumMod val="50000"/>
              </a:schemeClr>
            </a:solidFill>
          </a:ln>
          <a:effectLst>
            <a:outerShdw blurRad="63500" sx="102000" sy="102000" algn="ctr" rotWithShape="0">
              <a:prstClr val="black">
                <a:alpha val="40000"/>
              </a:prstClr>
            </a:outerShdw>
          </a:effectLst>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8270" y="1869599"/>
            <a:ext cx="5228444" cy="916228"/>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8270" y="2870201"/>
            <a:ext cx="5202071" cy="2916000"/>
          </a:xfrm>
          <a:prstGeom prst="roundRect">
            <a:avLst>
              <a:gd name="adj" fmla="val 2798"/>
            </a:avLst>
          </a:prstGeom>
          <a:ln w="28575">
            <a:solidFill>
              <a:schemeClr val="accent3">
                <a:lumMod val="50000"/>
              </a:schemeClr>
            </a:solidFill>
          </a:ln>
          <a:effectLst>
            <a:outerShdw blurRad="63500" sx="102000" sy="102000" algn="ctr" rotWithShape="0">
              <a:prstClr val="black">
                <a:alpha val="40000"/>
              </a:prstClr>
            </a:outerShdw>
          </a:effectLst>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84B7D2A-0DF8-424B-9572-B79AEBB2D9DC}" type="datetimeFigureOut">
              <a:rPr lang="en-US" smtClean="0"/>
              <a:pPr/>
              <a:t>12/29/2018</a:t>
            </a:fld>
            <a:endParaRPr lang="en-US"/>
          </a:p>
        </p:txBody>
      </p:sp>
      <p:sp>
        <p:nvSpPr>
          <p:cNvPr id="8" name="Footer Placeholder 7"/>
          <p:cNvSpPr>
            <a:spLocks noGrp="1"/>
          </p:cNvSpPr>
          <p:nvPr>
            <p:ph type="ftr" sz="quarter" idx="11"/>
          </p:nvPr>
        </p:nvSpPr>
        <p:spPr/>
        <p:txBody>
          <a:bodyPr/>
          <a:lstStyle/>
          <a:p>
            <a:r>
              <a:rPr lang="en-ZA" dirty="0"/>
              <a:t>Add a Footer</a:t>
            </a:r>
            <a:endParaRPr lang="en-US" dirty="0"/>
          </a:p>
        </p:txBody>
      </p:sp>
      <p:sp>
        <p:nvSpPr>
          <p:cNvPr id="9" name="Slide Number Placeholder 8"/>
          <p:cNvSpPr>
            <a:spLocks noGrp="1"/>
          </p:cNvSpPr>
          <p:nvPr>
            <p:ph type="sldNum" sz="quarter" idx="12"/>
          </p:nvPr>
        </p:nvSpPr>
        <p:spPr/>
        <p:txBody>
          <a:bodyPr/>
          <a:lstStyle/>
          <a:p>
            <a:fld id="{5D99DD2A-B520-4620-9B43-64B657BA2D42}" type="slidenum">
              <a:rPr lang="en-US" smtClean="0"/>
              <a:pPr/>
              <a:t>‹#›</a:t>
            </a:fld>
            <a:endParaRPr lang="en-US"/>
          </a:p>
        </p:txBody>
      </p:sp>
      <p:cxnSp>
        <p:nvCxnSpPr>
          <p:cNvPr id="12" name="Straight Connector 11">
            <a:extLst>
              <a:ext uri="{FF2B5EF4-FFF2-40B4-BE49-F238E27FC236}">
                <a16:creationId xmlns:a16="http://schemas.microsoft.com/office/drawing/2014/main" id="{8031B0A9-3E16-4C5B-A6CE-045BCB91A008}"/>
              </a:ext>
              <a:ext uri="{C183D7F6-B498-43B3-948B-1728B52AA6E4}">
                <adec:decorative xmlns:adec="http://schemas.microsoft.com/office/drawing/2017/decorative" val="1"/>
              </a:ext>
            </a:extLst>
          </p:cNvPr>
          <p:cNvCxnSpPr>
            <a:cxnSpLocks/>
          </p:cNvCxnSpPr>
          <p:nvPr userDrawn="1"/>
        </p:nvCxnSpPr>
        <p:spPr>
          <a:xfrm flipV="1">
            <a:off x="57150" y="939761"/>
            <a:ext cx="3666" cy="491143"/>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66961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ormAutofit/>
          </a:bodyPr>
          <a:lstStyle>
            <a:lvl1pPr>
              <a:defRPr sz="3000"/>
            </a:lvl1pPr>
          </a:lstStyle>
          <a:p>
            <a:r>
              <a:rPr lang="en-US"/>
              <a:t>Click to edit Master title style</a:t>
            </a:r>
            <a:endParaRPr lang="en-US" dirty="0"/>
          </a:p>
        </p:txBody>
      </p:sp>
      <p:sp>
        <p:nvSpPr>
          <p:cNvPr id="9" name="Rectangle: Rounded Corners 8">
            <a:extLst>
              <a:ext uri="{FF2B5EF4-FFF2-40B4-BE49-F238E27FC236}">
                <a16:creationId xmlns:a16="http://schemas.microsoft.com/office/drawing/2014/main" id="{E44449DE-635B-4B23-9B8B-C95A5B8764DB}"/>
              </a:ext>
            </a:extLst>
          </p:cNvPr>
          <p:cNvSpPr/>
          <p:nvPr userDrawn="1"/>
        </p:nvSpPr>
        <p:spPr>
          <a:xfrm>
            <a:off x="663356" y="1790228"/>
            <a:ext cx="10863358" cy="4080348"/>
          </a:xfrm>
          <a:prstGeom prst="roundRect">
            <a:avLst>
              <a:gd name="adj" fmla="val 2634"/>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half" idx="1"/>
          </p:nvPr>
        </p:nvSpPr>
        <p:spPr>
          <a:xfrm>
            <a:off x="685802" y="1869600"/>
            <a:ext cx="5040000" cy="3921601"/>
          </a:xfrm>
          <a:prstGeom prst="roundRect">
            <a:avLst>
              <a:gd name="adj" fmla="val 1970"/>
            </a:avLst>
          </a:prstGeom>
          <a:ln w="28575">
            <a:noFill/>
          </a:ln>
          <a:effectLst/>
        </p:spPr>
        <p:txBody>
          <a:bodyPr anchor="t" anchorCtr="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88644" y="1869601"/>
            <a:ext cx="5040000" cy="3921600"/>
          </a:xfrm>
          <a:prstGeom prst="roundRect">
            <a:avLst>
              <a:gd name="adj" fmla="val 2211"/>
            </a:avLst>
          </a:prstGeom>
          <a:ln w="28575">
            <a:noFill/>
          </a:ln>
          <a:effectLst/>
        </p:spPr>
        <p:txBody>
          <a:bodyPr anchor="t" anchorCtr="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84B7D2A-0DF8-424B-9572-B79AEBB2D9DC}" type="datetimeFigureOut">
              <a:rPr lang="en-US" smtClean="0"/>
              <a:pPr/>
              <a:t>12/29/2018</a:t>
            </a:fld>
            <a:endParaRPr lang="en-US"/>
          </a:p>
        </p:txBody>
      </p:sp>
      <p:sp>
        <p:nvSpPr>
          <p:cNvPr id="6" name="Footer Placeholder 5"/>
          <p:cNvSpPr>
            <a:spLocks noGrp="1"/>
          </p:cNvSpPr>
          <p:nvPr>
            <p:ph type="ftr" sz="quarter" idx="11"/>
          </p:nvPr>
        </p:nvSpPr>
        <p:spPr/>
        <p:txBody>
          <a:bodyPr/>
          <a:lstStyle/>
          <a:p>
            <a:r>
              <a:rPr lang="en-ZA" dirty="0"/>
              <a:t>Add a Footer</a:t>
            </a:r>
            <a:endParaRPr lang="en-US" dirty="0"/>
          </a:p>
        </p:txBody>
      </p:sp>
      <p:sp>
        <p:nvSpPr>
          <p:cNvPr id="7" name="Slide Number Placeholder 6"/>
          <p:cNvSpPr>
            <a:spLocks noGrp="1"/>
          </p:cNvSpPr>
          <p:nvPr>
            <p:ph type="sldNum" sz="quarter" idx="12"/>
          </p:nvPr>
        </p:nvSpPr>
        <p:spPr/>
        <p:txBody>
          <a:bodyPr/>
          <a:lstStyle/>
          <a:p>
            <a:fld id="{5D99DD2A-B520-4620-9B43-64B657BA2D42}" type="slidenum">
              <a:rPr lang="en-US" smtClean="0"/>
              <a:pPr/>
              <a:t>‹#›</a:t>
            </a:fld>
            <a:endParaRPr lang="en-US"/>
          </a:p>
        </p:txBody>
      </p:sp>
      <p:cxnSp>
        <p:nvCxnSpPr>
          <p:cNvPr id="10" name="Straight Connector 9">
            <a:extLst>
              <a:ext uri="{FF2B5EF4-FFF2-40B4-BE49-F238E27FC236}">
                <a16:creationId xmlns:a16="http://schemas.microsoft.com/office/drawing/2014/main" id="{E8539E0A-8009-4A6E-A7A1-5AEFA52206C3}"/>
              </a:ext>
              <a:ext uri="{C183D7F6-B498-43B3-948B-1728B52AA6E4}">
                <adec:decorative xmlns:adec="http://schemas.microsoft.com/office/drawing/2017/decorative" val="1"/>
              </a:ext>
            </a:extLst>
          </p:cNvPr>
          <p:cNvCxnSpPr>
            <a:cxnSpLocks/>
          </p:cNvCxnSpPr>
          <p:nvPr userDrawn="1"/>
        </p:nvCxnSpPr>
        <p:spPr>
          <a:xfrm flipV="1">
            <a:off x="57150" y="996911"/>
            <a:ext cx="3666" cy="491143"/>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2352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85801" y="609600"/>
            <a:ext cx="10840914"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bwMode="white">
          <a:xfrm>
            <a:off x="685801" y="2142067"/>
            <a:ext cx="10840914"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84B7D2A-0DF8-424B-9572-B79AEBB2D9DC}" type="datetimeFigureOut">
              <a:rPr lang="en-US" smtClean="0"/>
              <a:pPr/>
              <a:t>12/29/2018</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ZA" dirty="0"/>
              <a:t>Add a Footer</a:t>
            </a:r>
            <a:endParaRPr lang="en-US" dirty="0"/>
          </a:p>
        </p:txBody>
      </p:sp>
      <p:sp>
        <p:nvSpPr>
          <p:cNvPr id="6" name="Slide Number Placeholder 5"/>
          <p:cNvSpPr>
            <a:spLocks noGrp="1"/>
          </p:cNvSpPr>
          <p:nvPr>
            <p:ph type="sldNum" sz="quarter" idx="4"/>
          </p:nvPr>
        </p:nvSpPr>
        <p:spPr>
          <a:xfrm>
            <a:off x="10266059" y="5870575"/>
            <a:ext cx="1260655"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D99DD2A-B520-4620-9B43-64B657BA2D42}" type="slidenum">
              <a:rPr lang="en-US" smtClean="0"/>
              <a:pPr/>
              <a:t>‹#›</a:t>
            </a:fld>
            <a:endParaRPr lang="en-US"/>
          </a:p>
        </p:txBody>
      </p:sp>
    </p:spTree>
    <p:extLst>
      <p:ext uri="{BB962C8B-B14F-4D97-AF65-F5344CB8AC3E}">
        <p14:creationId xmlns:p14="http://schemas.microsoft.com/office/powerpoint/2010/main" val="3009069978"/>
      </p:ext>
    </p:extLst>
  </p:cSld>
  <p:clrMap bg1="dk1" tx1="lt1" bg2="dk2" tx2="lt2" accent1="accent1" accent2="accent2" accent3="accent3" accent4="accent4" accent5="accent5" accent6="accent6" hlink="hlink" folHlink="folHlink"/>
  <p:sldLayoutIdLst>
    <p:sldLayoutId id="2147483662" r:id="rId1"/>
    <p:sldLayoutId id="2147483661" r:id="rId2"/>
    <p:sldLayoutId id="2147483668" r:id="rId3"/>
    <p:sldLayoutId id="2147483679" r:id="rId4"/>
    <p:sldLayoutId id="2147483669" r:id="rId5"/>
    <p:sldLayoutId id="2147483680" r:id="rId6"/>
    <p:sldLayoutId id="2147483672" r:id="rId7"/>
    <p:sldLayoutId id="2147483665" r:id="rId8"/>
    <p:sldLayoutId id="2147483664" r:id="rId9"/>
    <p:sldLayoutId id="2147483671" r:id="rId10"/>
    <p:sldLayoutId id="2147483666" r:id="rId11"/>
    <p:sldLayoutId id="2147483667" r:id="rId12"/>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hyperlink" Target="mailto:nilakshijain1986@gmail.com"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267" y="0"/>
            <a:ext cx="12301268" cy="6858000"/>
          </a:xfrm>
          <a:prstGeom prst="rect">
            <a:avLst/>
          </a:prstGeom>
        </p:spPr>
      </p:pic>
      <p:sp>
        <p:nvSpPr>
          <p:cNvPr id="9" name="TextBox 8"/>
          <p:cNvSpPr txBox="1"/>
          <p:nvPr/>
        </p:nvSpPr>
        <p:spPr>
          <a:xfrm>
            <a:off x="3588589" y="224287"/>
            <a:ext cx="8028317" cy="1015663"/>
          </a:xfrm>
          <a:prstGeom prst="rect">
            <a:avLst/>
          </a:prstGeom>
          <a:noFill/>
        </p:spPr>
        <p:txBody>
          <a:bodyPr wrap="square" rtlCol="0">
            <a:spAutoFit/>
          </a:bodyPr>
          <a:lstStyle/>
          <a:p>
            <a:r>
              <a:rPr lang="en-US" sz="6000" dirty="0">
                <a:latin typeface="Times New Roman" panose="02020603050405020304" pitchFamily="18" charset="0"/>
                <a:cs typeface="Times New Roman" panose="02020603050405020304" pitchFamily="18" charset="0"/>
              </a:rPr>
              <a:t>DIGITAL FORENSICS</a:t>
            </a:r>
          </a:p>
        </p:txBody>
      </p:sp>
      <p:sp>
        <p:nvSpPr>
          <p:cNvPr id="10" name="TextBox 9"/>
          <p:cNvSpPr txBox="1"/>
          <p:nvPr/>
        </p:nvSpPr>
        <p:spPr>
          <a:xfrm>
            <a:off x="2943616" y="4910203"/>
            <a:ext cx="9248384" cy="1323439"/>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DR. NILAKSHI JAIN</a:t>
            </a:r>
          </a:p>
          <a:p>
            <a:r>
              <a:rPr lang="en-US" sz="4000" dirty="0">
                <a:latin typeface="Times New Roman" panose="02020603050405020304" pitchFamily="18" charset="0"/>
                <a:cs typeface="Times New Roman" panose="02020603050405020304" pitchFamily="18" charset="0"/>
              </a:rPr>
              <a:t>Email ID: nilakshijain1986@gmail.com</a:t>
            </a:r>
          </a:p>
        </p:txBody>
      </p:sp>
    </p:spTree>
    <p:extLst>
      <p:ext uri="{BB962C8B-B14F-4D97-AF65-F5344CB8AC3E}">
        <p14:creationId xmlns:p14="http://schemas.microsoft.com/office/powerpoint/2010/main" val="862656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3220528" cy="6858000"/>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r>
              <a:rPr lang="en-US" dirty="0">
                <a:solidFill>
                  <a:schemeClr val="bg1"/>
                </a:solidFill>
                <a:latin typeface="Times New Roman" panose="02020603050405020304" pitchFamily="18" charset="0"/>
                <a:cs typeface="Times New Roman" panose="02020603050405020304" pitchFamily="18" charset="0"/>
              </a:rPr>
              <a:t>1.1 Cybercrime</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1.2 Categories of Cybercrimes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1.3 Types of Cybercrimes</a:t>
            </a:r>
          </a:p>
          <a:p>
            <a:pPr>
              <a:lnSpc>
                <a:spcPct val="150000"/>
              </a:lnSpc>
            </a:pPr>
            <a:r>
              <a:rPr lang="en-US" b="1" dirty="0">
                <a:solidFill>
                  <a:srgbClr val="00589A"/>
                </a:solidFill>
                <a:latin typeface="Times New Roman" panose="02020603050405020304" pitchFamily="18" charset="0"/>
                <a:cs typeface="Times New Roman" panose="02020603050405020304" pitchFamily="18" charset="0"/>
              </a:rPr>
              <a:t>1.4 Internet Spawns Crime</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1.5 Worms Versus Viruses </a:t>
            </a:r>
          </a:p>
          <a:p>
            <a:pPr>
              <a:lnSpc>
                <a:spcPct val="150000"/>
              </a:lnSpc>
            </a:pPr>
            <a:r>
              <a:rPr lang="it-IT" dirty="0">
                <a:solidFill>
                  <a:schemeClr val="bg1"/>
                </a:solidFill>
                <a:latin typeface="Times New Roman" panose="02020603050405020304" pitchFamily="18" charset="0"/>
                <a:cs typeface="Times New Roman" panose="02020603050405020304" pitchFamily="18" charset="0"/>
              </a:rPr>
              <a:t>1.6 Computer’s Role in 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1.7 Cybercrime Statistics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1.8 Prevention of Cybercrime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1.9 Hacker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1.10 Crackers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1.11 </a:t>
            </a:r>
            <a:r>
              <a:rPr lang="en-US" dirty="0" err="1">
                <a:solidFill>
                  <a:schemeClr val="bg1"/>
                </a:solidFill>
                <a:latin typeface="Times New Roman" panose="02020603050405020304" pitchFamily="18" charset="0"/>
                <a:cs typeface="Times New Roman" panose="02020603050405020304" pitchFamily="18" charset="0"/>
              </a:rPr>
              <a:t>Phreakers</a:t>
            </a:r>
            <a:r>
              <a:rPr lang="en-US" dirty="0">
                <a:solidFill>
                  <a:schemeClr val="bg1"/>
                </a:solidFill>
                <a:latin typeface="Times New Roman" panose="02020603050405020304" pitchFamily="18" charset="0"/>
                <a:cs typeface="Times New Roman" panose="02020603050405020304" pitchFamily="18" charset="0"/>
              </a:rPr>
              <a:t>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1.12 Ethical Hacking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1.13 Hacking &amp; Ethical Hacking</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1.14 Steps of Ethical Hacking</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1.15 Tools for Ethical Hacking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1.16 What to Do if Been Hacked?</a:t>
            </a:r>
          </a:p>
        </p:txBody>
      </p:sp>
      <p:sp>
        <p:nvSpPr>
          <p:cNvPr id="3" name="TextBox 2">
            <a:extLst>
              <a:ext uri="{FF2B5EF4-FFF2-40B4-BE49-F238E27FC236}">
                <a16:creationId xmlns:a16="http://schemas.microsoft.com/office/drawing/2014/main" id="{ED046EF8-E8B2-4644-8CB0-F2046C585BC9}"/>
              </a:ext>
            </a:extLst>
          </p:cNvPr>
          <p:cNvSpPr txBox="1"/>
          <p:nvPr/>
        </p:nvSpPr>
        <p:spPr>
          <a:xfrm>
            <a:off x="3452346" y="562555"/>
            <a:ext cx="8538371" cy="4508927"/>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The Internet Spawns Crime : </a:t>
            </a:r>
          </a:p>
          <a:p>
            <a:endParaRPr lang="en-US" sz="2000" b="1" dirty="0">
              <a:latin typeface="Times New Roman" panose="02020603050405020304" pitchFamily="18" charset="0"/>
              <a:cs typeface="Times New Roman" panose="02020603050405020304" pitchFamily="18" charset="0"/>
            </a:endParaRPr>
          </a:p>
          <a:p>
            <a:pPr algn="just">
              <a:lnSpc>
                <a:spcPct val="150000"/>
              </a:lnSpc>
            </a:pPr>
            <a:r>
              <a:rPr lang="en-US" sz="2200" dirty="0">
                <a:latin typeface="Times New Roman" panose="02020603050405020304" pitchFamily="18" charset="0"/>
                <a:cs typeface="Times New Roman" panose="02020603050405020304" pitchFamily="18" charset="0"/>
              </a:rPr>
              <a:t>The internet is a network of communication and content services that is globally accessible. As internet provides a lot of options for buying and selling, crimes are on the rise in this environment. A computer represents a tool of crime as in murder or fraud, the object of crime as in stealing of processor chips, or the theme of crime as in hacking and spreading viruses.</a:t>
            </a:r>
          </a:p>
          <a:p>
            <a:pPr>
              <a:lnSpc>
                <a:spcPct val="150000"/>
              </a:lnSpc>
            </a:pPr>
            <a:endParaRPr lang="en-US"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7096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3220528" cy="6858000"/>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r>
              <a:rPr lang="en-US" dirty="0">
                <a:solidFill>
                  <a:schemeClr val="bg1"/>
                </a:solidFill>
                <a:latin typeface="Times New Roman" panose="02020603050405020304" pitchFamily="18" charset="0"/>
                <a:cs typeface="Times New Roman" panose="02020603050405020304" pitchFamily="18" charset="0"/>
              </a:rPr>
              <a:t>1.1 Cybercrime</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1.2 Categories of Cybercrimes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1.3 Types of Cybercrimes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1.4 Internet Spawns Crime</a:t>
            </a:r>
          </a:p>
          <a:p>
            <a:pPr>
              <a:lnSpc>
                <a:spcPct val="150000"/>
              </a:lnSpc>
            </a:pPr>
            <a:r>
              <a:rPr lang="en-US" b="1" dirty="0">
                <a:solidFill>
                  <a:srgbClr val="00589A"/>
                </a:solidFill>
                <a:latin typeface="Times New Roman" panose="02020603050405020304" pitchFamily="18" charset="0"/>
                <a:cs typeface="Times New Roman" panose="02020603050405020304" pitchFamily="18" charset="0"/>
              </a:rPr>
              <a:t>1.5 Worms Versus Viruses </a:t>
            </a:r>
          </a:p>
          <a:p>
            <a:pPr>
              <a:lnSpc>
                <a:spcPct val="150000"/>
              </a:lnSpc>
            </a:pPr>
            <a:r>
              <a:rPr lang="it-IT" dirty="0">
                <a:solidFill>
                  <a:schemeClr val="bg1"/>
                </a:solidFill>
                <a:latin typeface="Times New Roman" panose="02020603050405020304" pitchFamily="18" charset="0"/>
                <a:cs typeface="Times New Roman" panose="02020603050405020304" pitchFamily="18" charset="0"/>
              </a:rPr>
              <a:t>1.6 Computer’s Role in 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1.7 Cybercrime Statistics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1.8 Prevention of Cybercrime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1.9 Hacker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1.10 Crackers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1.11 </a:t>
            </a:r>
            <a:r>
              <a:rPr lang="en-US" dirty="0" err="1">
                <a:solidFill>
                  <a:schemeClr val="bg1"/>
                </a:solidFill>
                <a:latin typeface="Times New Roman" panose="02020603050405020304" pitchFamily="18" charset="0"/>
                <a:cs typeface="Times New Roman" panose="02020603050405020304" pitchFamily="18" charset="0"/>
              </a:rPr>
              <a:t>Phreakers</a:t>
            </a:r>
            <a:r>
              <a:rPr lang="en-US" dirty="0">
                <a:solidFill>
                  <a:schemeClr val="bg1"/>
                </a:solidFill>
                <a:latin typeface="Times New Roman" panose="02020603050405020304" pitchFamily="18" charset="0"/>
                <a:cs typeface="Times New Roman" panose="02020603050405020304" pitchFamily="18" charset="0"/>
              </a:rPr>
              <a:t>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1.12 Ethical Hacking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1.13 Hacking &amp; Ethical Hacking</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1.14 Steps of Ethical Hacking</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1.15 Tools for Ethical Hacking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1.16 What to Do if Been Hacked?</a:t>
            </a:r>
          </a:p>
        </p:txBody>
      </p:sp>
      <p:sp>
        <p:nvSpPr>
          <p:cNvPr id="2" name="TextBox 1">
            <a:extLst>
              <a:ext uri="{FF2B5EF4-FFF2-40B4-BE49-F238E27FC236}">
                <a16:creationId xmlns:a16="http://schemas.microsoft.com/office/drawing/2014/main" id="{DB7F6C8C-015A-4344-BDF8-C9D6807D080B}"/>
              </a:ext>
            </a:extLst>
          </p:cNvPr>
          <p:cNvSpPr txBox="1"/>
          <p:nvPr/>
        </p:nvSpPr>
        <p:spPr>
          <a:xfrm>
            <a:off x="3548332" y="327804"/>
            <a:ext cx="3968151" cy="5786199"/>
          </a:xfrm>
          <a:prstGeom prst="rect">
            <a:avLst/>
          </a:prstGeom>
          <a:noFill/>
        </p:spPr>
        <p:txBody>
          <a:bodyPr wrap="square" rtlCol="0">
            <a:spAutoFit/>
          </a:bodyPr>
          <a:lstStyle/>
          <a:p>
            <a:pPr algn="just"/>
            <a:r>
              <a:rPr lang="en-US" sz="2800" b="1" dirty="0">
                <a:latin typeface="Times New Roman" panose="02020603050405020304" pitchFamily="18" charset="0"/>
                <a:cs typeface="Times New Roman" panose="02020603050405020304" pitchFamily="18" charset="0"/>
              </a:rPr>
              <a:t>Worms Versus Viruses :</a:t>
            </a:r>
            <a:r>
              <a:rPr lang="en-US" sz="2400" dirty="0">
                <a:latin typeface="Times New Roman" panose="02020603050405020304" pitchFamily="18" charset="0"/>
                <a:cs typeface="Times New Roman" panose="02020603050405020304" pitchFamily="18" charset="0"/>
              </a:rPr>
              <a:t> </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Worms and viruses are malicious programs that can cause harm to our system. However, both these terms</a:t>
            </a:r>
          </a:p>
          <a:p>
            <a:pPr algn="just"/>
            <a:r>
              <a:rPr lang="en-US" dirty="0">
                <a:latin typeface="Times New Roman" panose="02020603050405020304" pitchFamily="18" charset="0"/>
                <a:cs typeface="Times New Roman" panose="02020603050405020304" pitchFamily="18" charset="0"/>
              </a:rPr>
              <a:t>are very different.</a:t>
            </a:r>
          </a:p>
          <a:p>
            <a:pPr algn="just"/>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1. Worms : </a:t>
            </a:r>
            <a:r>
              <a:rPr lang="en-US" dirty="0">
                <a:latin typeface="Times New Roman" panose="02020603050405020304" pitchFamily="18" charset="0"/>
                <a:cs typeface="Times New Roman" panose="02020603050405020304" pitchFamily="18" charset="0"/>
              </a:rPr>
              <a:t>A worm (write once read many) is similar to a computer virus by design. It is considered to be a secondary category of virus. A worm spreads from computer to computer, but unlike virus it has the capability to travel without any human action.</a:t>
            </a:r>
          </a:p>
          <a:p>
            <a:pPr marL="342900" indent="-342900" algn="just"/>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2. Viruses : </a:t>
            </a:r>
            <a:r>
              <a:rPr lang="en-US" dirty="0">
                <a:latin typeface="Times New Roman" panose="02020603050405020304" pitchFamily="18" charset="0"/>
                <a:cs typeface="Times New Roman" panose="02020603050405020304" pitchFamily="18" charset="0"/>
              </a:rPr>
              <a:t>A virus (vital information resources under siege) is a software that is designed to duplicate itself. This is</a:t>
            </a:r>
          </a:p>
          <a:p>
            <a:pPr algn="just"/>
            <a:r>
              <a:rPr lang="en-US" dirty="0">
                <a:latin typeface="Times New Roman" panose="02020603050405020304" pitchFamily="18" charset="0"/>
                <a:cs typeface="Times New Roman" panose="02020603050405020304" pitchFamily="18" charset="0"/>
              </a:rPr>
              <a:t>done by replicating itself into various programs that are stored in the computer.</a:t>
            </a:r>
            <a:endParaRPr lang="en-US"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6A3455C-1CDA-49DA-8B42-8231F35FD0FE}"/>
              </a:ext>
            </a:extLst>
          </p:cNvPr>
          <p:cNvPicPr>
            <a:picLocks noChangeAspect="1"/>
          </p:cNvPicPr>
          <p:nvPr/>
        </p:nvPicPr>
        <p:blipFill>
          <a:blip r:embed="rId2"/>
          <a:stretch>
            <a:fillRect/>
          </a:stretch>
        </p:blipFill>
        <p:spPr>
          <a:xfrm>
            <a:off x="7844287" y="428127"/>
            <a:ext cx="3968150" cy="3000873"/>
          </a:xfrm>
          <a:prstGeom prst="rect">
            <a:avLst/>
          </a:prstGeom>
        </p:spPr>
      </p:pic>
      <p:pic>
        <p:nvPicPr>
          <p:cNvPr id="8" name="Picture 7">
            <a:extLst>
              <a:ext uri="{FF2B5EF4-FFF2-40B4-BE49-F238E27FC236}">
                <a16:creationId xmlns:a16="http://schemas.microsoft.com/office/drawing/2014/main" id="{E06CDA84-78AE-459D-BD8F-D03139DFF792}"/>
              </a:ext>
            </a:extLst>
          </p:cNvPr>
          <p:cNvPicPr>
            <a:picLocks noChangeAspect="1"/>
          </p:cNvPicPr>
          <p:nvPr/>
        </p:nvPicPr>
        <p:blipFill>
          <a:blip r:embed="rId3"/>
          <a:stretch>
            <a:fillRect/>
          </a:stretch>
        </p:blipFill>
        <p:spPr>
          <a:xfrm>
            <a:off x="7844286" y="3529323"/>
            <a:ext cx="3968151" cy="3000873"/>
          </a:xfrm>
          <a:prstGeom prst="rect">
            <a:avLst/>
          </a:prstGeom>
        </p:spPr>
      </p:pic>
    </p:spTree>
    <p:extLst>
      <p:ext uri="{BB962C8B-B14F-4D97-AF65-F5344CB8AC3E}">
        <p14:creationId xmlns:p14="http://schemas.microsoft.com/office/powerpoint/2010/main" val="3578489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3220528" cy="6858000"/>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r>
              <a:rPr lang="en-US" dirty="0">
                <a:solidFill>
                  <a:schemeClr val="bg1"/>
                </a:solidFill>
                <a:latin typeface="Times New Roman" panose="02020603050405020304" pitchFamily="18" charset="0"/>
                <a:cs typeface="Times New Roman" panose="02020603050405020304" pitchFamily="18" charset="0"/>
              </a:rPr>
              <a:t>1.1 Cybercrime</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1.2 Categories of Cybercrimes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1.3 Types of Cybercrimes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1.4 Internet Spawns Crime</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1.5 Worms Versus Viruses</a:t>
            </a:r>
            <a:r>
              <a:rPr lang="en-US" b="1" dirty="0">
                <a:solidFill>
                  <a:srgbClr val="00589A"/>
                </a:solidFill>
                <a:latin typeface="Times New Roman" panose="02020603050405020304" pitchFamily="18" charset="0"/>
                <a:cs typeface="Times New Roman" panose="02020603050405020304" pitchFamily="18" charset="0"/>
              </a:rPr>
              <a:t> </a:t>
            </a:r>
          </a:p>
          <a:p>
            <a:pPr>
              <a:lnSpc>
                <a:spcPct val="150000"/>
              </a:lnSpc>
            </a:pPr>
            <a:r>
              <a:rPr lang="it-IT" b="1" dirty="0">
                <a:solidFill>
                  <a:srgbClr val="00589A"/>
                </a:solidFill>
                <a:latin typeface="Times New Roman" panose="02020603050405020304" pitchFamily="18" charset="0"/>
                <a:cs typeface="Times New Roman" panose="02020603050405020304" pitchFamily="18" charset="0"/>
              </a:rPr>
              <a:t>1.6 Computer’s Role in 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1.7 Cybercrime Statistics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1.8 Prevention of Cybercrime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1.9 Hacker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1.10 Crackers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1.11 </a:t>
            </a:r>
            <a:r>
              <a:rPr lang="en-US" dirty="0" err="1">
                <a:solidFill>
                  <a:schemeClr val="bg1"/>
                </a:solidFill>
                <a:latin typeface="Times New Roman" panose="02020603050405020304" pitchFamily="18" charset="0"/>
                <a:cs typeface="Times New Roman" panose="02020603050405020304" pitchFamily="18" charset="0"/>
              </a:rPr>
              <a:t>Phreakers</a:t>
            </a:r>
            <a:r>
              <a:rPr lang="en-US" dirty="0">
                <a:solidFill>
                  <a:schemeClr val="bg1"/>
                </a:solidFill>
                <a:latin typeface="Times New Roman" panose="02020603050405020304" pitchFamily="18" charset="0"/>
                <a:cs typeface="Times New Roman" panose="02020603050405020304" pitchFamily="18" charset="0"/>
              </a:rPr>
              <a:t>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1.12 Ethical Hacking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1.13 Hacking &amp; Ethical Hacking</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1.14 Steps of Ethical Hacking</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1.15 Tools for Ethical Hacking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1.16 What to Do if Been Hacked?</a:t>
            </a:r>
          </a:p>
        </p:txBody>
      </p:sp>
      <p:sp>
        <p:nvSpPr>
          <p:cNvPr id="6" name="TextBox 5">
            <a:extLst>
              <a:ext uri="{FF2B5EF4-FFF2-40B4-BE49-F238E27FC236}">
                <a16:creationId xmlns:a16="http://schemas.microsoft.com/office/drawing/2014/main" id="{1A7FFAEC-2D08-46B3-8169-220F65614173}"/>
              </a:ext>
            </a:extLst>
          </p:cNvPr>
          <p:cNvSpPr txBox="1"/>
          <p:nvPr/>
        </p:nvSpPr>
        <p:spPr>
          <a:xfrm>
            <a:off x="3281819" y="783326"/>
            <a:ext cx="4027075" cy="5509200"/>
          </a:xfrm>
          <a:prstGeom prst="rect">
            <a:avLst/>
          </a:prstGeom>
          <a:noFill/>
        </p:spPr>
        <p:txBody>
          <a:bodyPr wrap="square" rtlCol="0">
            <a:spAutoFit/>
          </a:bodyPr>
          <a:lstStyle/>
          <a:p>
            <a:r>
              <a:rPr lang="en-US" sz="2400" b="1" dirty="0"/>
              <a:t>Computer’s Role in Crimes : </a:t>
            </a:r>
          </a:p>
          <a:p>
            <a:endParaRPr lang="en-US" sz="2000" b="1" dirty="0"/>
          </a:p>
          <a:p>
            <a:r>
              <a:rPr lang="en-US" sz="2200" dirty="0"/>
              <a:t>Computers can play a vital role in crimes as shown in Figure . They can extract evidences, instrumentality, illegal imports, or the fruit of a crime.</a:t>
            </a:r>
          </a:p>
          <a:p>
            <a:endParaRPr lang="en-US" sz="2200" dirty="0"/>
          </a:p>
          <a:p>
            <a:r>
              <a:rPr lang="en-US" sz="2200" b="1" dirty="0"/>
              <a:t>1.</a:t>
            </a:r>
            <a:r>
              <a:rPr lang="en-US" sz="2200" dirty="0"/>
              <a:t> They can act as a communication tool.</a:t>
            </a:r>
          </a:p>
          <a:p>
            <a:pPr marL="457200" indent="-457200"/>
            <a:endParaRPr lang="en-US" sz="2200" dirty="0"/>
          </a:p>
          <a:p>
            <a:r>
              <a:rPr lang="en-US" sz="2200" b="1" dirty="0"/>
              <a:t>2. </a:t>
            </a:r>
            <a:r>
              <a:rPr lang="en-US" sz="2200" dirty="0"/>
              <a:t>They can be the target of the attacker for criminal activity.</a:t>
            </a:r>
          </a:p>
          <a:p>
            <a:endParaRPr lang="en-US" sz="2200" dirty="0"/>
          </a:p>
          <a:p>
            <a:r>
              <a:rPr lang="en-US" sz="2200" b="1" dirty="0"/>
              <a:t>3. </a:t>
            </a:r>
            <a:r>
              <a:rPr lang="en-US" sz="2200" dirty="0"/>
              <a:t>They can also be tangential to crime.</a:t>
            </a:r>
          </a:p>
        </p:txBody>
      </p:sp>
      <p:pic>
        <p:nvPicPr>
          <p:cNvPr id="4" name="Picture 3">
            <a:extLst>
              <a:ext uri="{FF2B5EF4-FFF2-40B4-BE49-F238E27FC236}">
                <a16:creationId xmlns:a16="http://schemas.microsoft.com/office/drawing/2014/main" id="{D36C58E6-F902-41D3-9A6A-BE7904B38BD6}"/>
              </a:ext>
            </a:extLst>
          </p:cNvPr>
          <p:cNvPicPr>
            <a:picLocks noChangeAspect="1"/>
          </p:cNvPicPr>
          <p:nvPr/>
        </p:nvPicPr>
        <p:blipFill>
          <a:blip r:embed="rId2"/>
          <a:stretch>
            <a:fillRect/>
          </a:stretch>
        </p:blipFill>
        <p:spPr>
          <a:xfrm>
            <a:off x="7481980" y="1362974"/>
            <a:ext cx="4548994" cy="3236781"/>
          </a:xfrm>
          <a:prstGeom prst="rect">
            <a:avLst/>
          </a:prstGeom>
        </p:spPr>
      </p:pic>
    </p:spTree>
    <p:extLst>
      <p:ext uri="{BB962C8B-B14F-4D97-AF65-F5344CB8AC3E}">
        <p14:creationId xmlns:p14="http://schemas.microsoft.com/office/powerpoint/2010/main" val="1295919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3220528" cy="6858000"/>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r>
              <a:rPr lang="en-US" dirty="0">
                <a:solidFill>
                  <a:schemeClr val="bg1"/>
                </a:solidFill>
                <a:latin typeface="Times New Roman" panose="02020603050405020304" pitchFamily="18" charset="0"/>
                <a:cs typeface="Times New Roman" panose="02020603050405020304" pitchFamily="18" charset="0"/>
              </a:rPr>
              <a:t>1.1 Cybercrime</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1.2 Categories of Cybercrimes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1.3 Types of Cybercrimes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1.4 Internet Spawns Crime</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1.5 Worms Versus Viruses</a:t>
            </a:r>
            <a:r>
              <a:rPr lang="en-US" b="1" dirty="0">
                <a:solidFill>
                  <a:srgbClr val="00589A"/>
                </a:solidFill>
                <a:latin typeface="Times New Roman" panose="02020603050405020304" pitchFamily="18" charset="0"/>
                <a:cs typeface="Times New Roman" panose="02020603050405020304" pitchFamily="18" charset="0"/>
              </a:rPr>
              <a:t> </a:t>
            </a:r>
          </a:p>
          <a:p>
            <a:pPr>
              <a:lnSpc>
                <a:spcPct val="150000"/>
              </a:lnSpc>
            </a:pPr>
            <a:r>
              <a:rPr lang="it-IT" dirty="0">
                <a:solidFill>
                  <a:schemeClr val="bg1"/>
                </a:solidFill>
                <a:latin typeface="Times New Roman" panose="02020603050405020304" pitchFamily="18" charset="0"/>
                <a:cs typeface="Times New Roman" panose="02020603050405020304" pitchFamily="18" charset="0"/>
              </a:rPr>
              <a:t>1.6 Computer’s Role in Crimes</a:t>
            </a:r>
          </a:p>
          <a:p>
            <a:pPr>
              <a:lnSpc>
                <a:spcPct val="150000"/>
              </a:lnSpc>
            </a:pPr>
            <a:r>
              <a:rPr lang="en-US" b="1" dirty="0">
                <a:solidFill>
                  <a:srgbClr val="00589A"/>
                </a:solidFill>
                <a:latin typeface="Times New Roman" panose="02020603050405020304" pitchFamily="18" charset="0"/>
                <a:cs typeface="Times New Roman" panose="02020603050405020304" pitchFamily="18" charset="0"/>
              </a:rPr>
              <a:t>1.7 Cybercrime Statistics</a:t>
            </a:r>
            <a:r>
              <a:rPr lang="en-US" dirty="0">
                <a:solidFill>
                  <a:schemeClr val="bg1"/>
                </a:solidFill>
                <a:latin typeface="Times New Roman" panose="02020603050405020304" pitchFamily="18" charset="0"/>
                <a:cs typeface="Times New Roman" panose="02020603050405020304" pitchFamily="18" charset="0"/>
              </a:rPr>
              <a:t>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1.8 Prevention of Cybercrime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1.9 Hacker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1.10 Crackers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1.11 </a:t>
            </a:r>
            <a:r>
              <a:rPr lang="en-US" dirty="0" err="1">
                <a:solidFill>
                  <a:schemeClr val="bg1"/>
                </a:solidFill>
                <a:latin typeface="Times New Roman" panose="02020603050405020304" pitchFamily="18" charset="0"/>
                <a:cs typeface="Times New Roman" panose="02020603050405020304" pitchFamily="18" charset="0"/>
              </a:rPr>
              <a:t>Phreakers</a:t>
            </a:r>
            <a:r>
              <a:rPr lang="en-US" dirty="0">
                <a:solidFill>
                  <a:schemeClr val="bg1"/>
                </a:solidFill>
                <a:latin typeface="Times New Roman" panose="02020603050405020304" pitchFamily="18" charset="0"/>
                <a:cs typeface="Times New Roman" panose="02020603050405020304" pitchFamily="18" charset="0"/>
              </a:rPr>
              <a:t>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1.12 Ethical Hacking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1.13 Hacking &amp; Ethical Hacking</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1.14 Steps of Ethical Hacking</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1.15 Tools for Ethical Hacking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1.16 What to Do if Been Hacked?</a:t>
            </a:r>
          </a:p>
        </p:txBody>
      </p:sp>
      <p:sp>
        <p:nvSpPr>
          <p:cNvPr id="2" name="TextBox 1">
            <a:extLst>
              <a:ext uri="{FF2B5EF4-FFF2-40B4-BE49-F238E27FC236}">
                <a16:creationId xmlns:a16="http://schemas.microsoft.com/office/drawing/2014/main" id="{CFBECB6D-22C5-4478-9346-6D75E2A5D503}"/>
              </a:ext>
            </a:extLst>
          </p:cNvPr>
          <p:cNvSpPr txBox="1"/>
          <p:nvPr/>
        </p:nvSpPr>
        <p:spPr>
          <a:xfrm>
            <a:off x="5612921" y="3050875"/>
            <a:ext cx="914400" cy="914400"/>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39BB30A6-DDAB-4064-A455-F77306572E96}"/>
              </a:ext>
            </a:extLst>
          </p:cNvPr>
          <p:cNvSpPr txBox="1"/>
          <p:nvPr/>
        </p:nvSpPr>
        <p:spPr>
          <a:xfrm>
            <a:off x="3887637" y="345056"/>
            <a:ext cx="7838535" cy="1292662"/>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Cybercrime Statistics in India :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Total cybercrimes, including fishing malicious code, website intrusion, denial of service, scanning, etc., that occurred in the last eight years are given in Table </a:t>
            </a:r>
          </a:p>
        </p:txBody>
      </p:sp>
      <p:pic>
        <p:nvPicPr>
          <p:cNvPr id="8" name="Picture 7">
            <a:extLst>
              <a:ext uri="{FF2B5EF4-FFF2-40B4-BE49-F238E27FC236}">
                <a16:creationId xmlns:a16="http://schemas.microsoft.com/office/drawing/2014/main" id="{E593BF6B-3EB1-4842-970C-C88E5D8BD64F}"/>
              </a:ext>
            </a:extLst>
          </p:cNvPr>
          <p:cNvPicPr>
            <a:picLocks noChangeAspect="1"/>
          </p:cNvPicPr>
          <p:nvPr/>
        </p:nvPicPr>
        <p:blipFill>
          <a:blip r:embed="rId2"/>
          <a:stretch>
            <a:fillRect/>
          </a:stretch>
        </p:blipFill>
        <p:spPr>
          <a:xfrm>
            <a:off x="3887636" y="2176732"/>
            <a:ext cx="7838536" cy="3804249"/>
          </a:xfrm>
          <a:prstGeom prst="rect">
            <a:avLst/>
          </a:prstGeom>
        </p:spPr>
      </p:pic>
    </p:spTree>
    <p:extLst>
      <p:ext uri="{BB962C8B-B14F-4D97-AF65-F5344CB8AC3E}">
        <p14:creationId xmlns:p14="http://schemas.microsoft.com/office/powerpoint/2010/main" val="205545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3220528" cy="6858000"/>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r>
              <a:rPr lang="en-US" dirty="0">
                <a:solidFill>
                  <a:schemeClr val="bg1"/>
                </a:solidFill>
                <a:latin typeface="Times New Roman" panose="02020603050405020304" pitchFamily="18" charset="0"/>
                <a:cs typeface="Times New Roman" panose="02020603050405020304" pitchFamily="18" charset="0"/>
              </a:rPr>
              <a:t>1.1 Cybercrime</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1.2 Categories of Cybercrimes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1.3 Types of Cybercrimes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1.4 Internet Spawns Crime</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1.5 Worms Versus Viruses</a:t>
            </a:r>
            <a:r>
              <a:rPr lang="en-US" b="1" dirty="0">
                <a:solidFill>
                  <a:srgbClr val="00589A"/>
                </a:solidFill>
                <a:latin typeface="Times New Roman" panose="02020603050405020304" pitchFamily="18" charset="0"/>
                <a:cs typeface="Times New Roman" panose="02020603050405020304" pitchFamily="18" charset="0"/>
              </a:rPr>
              <a:t> </a:t>
            </a:r>
          </a:p>
          <a:p>
            <a:pPr>
              <a:lnSpc>
                <a:spcPct val="150000"/>
              </a:lnSpc>
            </a:pPr>
            <a:r>
              <a:rPr lang="it-IT" dirty="0">
                <a:solidFill>
                  <a:schemeClr val="bg1"/>
                </a:solidFill>
                <a:latin typeface="Times New Roman" panose="02020603050405020304" pitchFamily="18" charset="0"/>
                <a:cs typeface="Times New Roman" panose="02020603050405020304" pitchFamily="18" charset="0"/>
              </a:rPr>
              <a:t>1.6 Computer’s Role in 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1.7 Cybercrime Statistics </a:t>
            </a:r>
          </a:p>
          <a:p>
            <a:pPr>
              <a:lnSpc>
                <a:spcPct val="150000"/>
              </a:lnSpc>
            </a:pPr>
            <a:r>
              <a:rPr lang="en-US" b="1" dirty="0">
                <a:solidFill>
                  <a:srgbClr val="00589A"/>
                </a:solidFill>
                <a:latin typeface="Times New Roman" panose="02020603050405020304" pitchFamily="18" charset="0"/>
                <a:cs typeface="Times New Roman" panose="02020603050405020304" pitchFamily="18" charset="0"/>
              </a:rPr>
              <a:t>1.8 Prevention of Cybercrime</a:t>
            </a:r>
            <a:r>
              <a:rPr lang="en-US" dirty="0">
                <a:solidFill>
                  <a:schemeClr val="bg1"/>
                </a:solidFill>
                <a:latin typeface="Times New Roman" panose="02020603050405020304" pitchFamily="18" charset="0"/>
                <a:cs typeface="Times New Roman" panose="02020603050405020304" pitchFamily="18" charset="0"/>
              </a:rPr>
              <a:t>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1.9 Hacker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1.10 Crackers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1.11 </a:t>
            </a:r>
            <a:r>
              <a:rPr lang="en-US" dirty="0" err="1">
                <a:solidFill>
                  <a:schemeClr val="bg1"/>
                </a:solidFill>
                <a:latin typeface="Times New Roman" panose="02020603050405020304" pitchFamily="18" charset="0"/>
                <a:cs typeface="Times New Roman" panose="02020603050405020304" pitchFamily="18" charset="0"/>
              </a:rPr>
              <a:t>Phreakers</a:t>
            </a:r>
            <a:r>
              <a:rPr lang="en-US" dirty="0">
                <a:solidFill>
                  <a:schemeClr val="bg1"/>
                </a:solidFill>
                <a:latin typeface="Times New Roman" panose="02020603050405020304" pitchFamily="18" charset="0"/>
                <a:cs typeface="Times New Roman" panose="02020603050405020304" pitchFamily="18" charset="0"/>
              </a:rPr>
              <a:t>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1.12 Ethical Hacking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1.13 Hacking &amp; Ethical Hacking</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1.14 Steps of Ethical Hacking</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1.15 Tools for Ethical Hacking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1.16 What to Do if Been Hacked?</a:t>
            </a:r>
          </a:p>
        </p:txBody>
      </p:sp>
      <p:sp>
        <p:nvSpPr>
          <p:cNvPr id="2" name="TextBox 1">
            <a:extLst>
              <a:ext uri="{FF2B5EF4-FFF2-40B4-BE49-F238E27FC236}">
                <a16:creationId xmlns:a16="http://schemas.microsoft.com/office/drawing/2014/main" id="{53DF92DC-D95A-4C2C-962F-DBBB49C100BB}"/>
              </a:ext>
            </a:extLst>
          </p:cNvPr>
          <p:cNvSpPr txBox="1"/>
          <p:nvPr/>
        </p:nvSpPr>
        <p:spPr>
          <a:xfrm>
            <a:off x="3611591" y="701615"/>
            <a:ext cx="8448137" cy="4124206"/>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Prevention of Cybercrime : </a:t>
            </a:r>
          </a:p>
          <a:p>
            <a:endParaRPr lang="en-US" dirty="0">
              <a:latin typeface="Times New Roman" panose="02020603050405020304" pitchFamily="18" charset="0"/>
              <a:cs typeface="Times New Roman" panose="02020603050405020304" pitchFamily="18" charset="0"/>
            </a:endParaRPr>
          </a:p>
          <a:p>
            <a:r>
              <a:rPr lang="en-US" sz="2200" i="1" dirty="0">
                <a:latin typeface="Times New Roman" panose="02020603050405020304" pitchFamily="18" charset="0"/>
                <a:cs typeface="Times New Roman" panose="02020603050405020304" pitchFamily="18" charset="0"/>
              </a:rPr>
              <a:t>Prevention is always better than cure. </a:t>
            </a:r>
            <a:r>
              <a:rPr lang="en-US" sz="2200" dirty="0">
                <a:latin typeface="Times New Roman" panose="02020603050405020304" pitchFamily="18" charset="0"/>
                <a:cs typeface="Times New Roman" panose="02020603050405020304" pitchFamily="18" charset="0"/>
              </a:rPr>
              <a:t>It is always better to take certain precautions while working on the internet.</a:t>
            </a:r>
          </a:p>
          <a:p>
            <a:r>
              <a:rPr lang="en-US" sz="2200" dirty="0">
                <a:latin typeface="Times New Roman" panose="02020603050405020304" pitchFamily="18" charset="0"/>
                <a:cs typeface="Times New Roman" panose="02020603050405020304" pitchFamily="18" charset="0"/>
              </a:rPr>
              <a:t>The 5</a:t>
            </a:r>
            <a:r>
              <a:rPr lang="en-US" sz="2200" b="1" dirty="0">
                <a:latin typeface="Times New Roman" panose="02020603050405020304" pitchFamily="18" charset="0"/>
                <a:cs typeface="Times New Roman" panose="02020603050405020304" pitchFamily="18" charset="0"/>
              </a:rPr>
              <a:t>P</a:t>
            </a:r>
            <a:r>
              <a:rPr lang="en-US" sz="2200" dirty="0">
                <a:latin typeface="Times New Roman" panose="02020603050405020304" pitchFamily="18" charset="0"/>
                <a:cs typeface="Times New Roman" panose="02020603050405020304" pitchFamily="18" charset="0"/>
              </a:rPr>
              <a:t>’s mantra for online security are as follows:</a:t>
            </a: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r>
              <a:rPr lang="en-US" sz="2200" b="1" dirty="0">
                <a:latin typeface="Times New Roman" panose="02020603050405020304" pitchFamily="18" charset="0"/>
                <a:cs typeface="Times New Roman" panose="02020603050405020304" pitchFamily="18" charset="0"/>
              </a:rPr>
              <a:t>1. P</a:t>
            </a:r>
            <a:r>
              <a:rPr lang="en-US" sz="2200" dirty="0">
                <a:latin typeface="Times New Roman" panose="02020603050405020304" pitchFamily="18" charset="0"/>
                <a:cs typeface="Times New Roman" panose="02020603050405020304" pitchFamily="18" charset="0"/>
              </a:rPr>
              <a:t>recaution</a:t>
            </a:r>
          </a:p>
          <a:p>
            <a:r>
              <a:rPr lang="en-US" sz="2200" b="1" dirty="0">
                <a:latin typeface="Times New Roman" panose="02020603050405020304" pitchFamily="18" charset="0"/>
                <a:cs typeface="Times New Roman" panose="02020603050405020304" pitchFamily="18" charset="0"/>
              </a:rPr>
              <a:t>2. P</a:t>
            </a:r>
            <a:r>
              <a:rPr lang="en-US" sz="2200" dirty="0">
                <a:latin typeface="Times New Roman" panose="02020603050405020304" pitchFamily="18" charset="0"/>
                <a:cs typeface="Times New Roman" panose="02020603050405020304" pitchFamily="18" charset="0"/>
              </a:rPr>
              <a:t>revention</a:t>
            </a:r>
          </a:p>
          <a:p>
            <a:r>
              <a:rPr lang="en-US" sz="2200" b="1" dirty="0">
                <a:latin typeface="Times New Roman" panose="02020603050405020304" pitchFamily="18" charset="0"/>
                <a:cs typeface="Times New Roman" panose="02020603050405020304" pitchFamily="18" charset="0"/>
              </a:rPr>
              <a:t>3. P</a:t>
            </a:r>
            <a:r>
              <a:rPr lang="en-US" sz="2200" dirty="0">
                <a:latin typeface="Times New Roman" panose="02020603050405020304" pitchFamily="18" charset="0"/>
                <a:cs typeface="Times New Roman" panose="02020603050405020304" pitchFamily="18" charset="0"/>
              </a:rPr>
              <a:t>rotection</a:t>
            </a:r>
          </a:p>
          <a:p>
            <a:r>
              <a:rPr lang="en-US" sz="2200" b="1" dirty="0">
                <a:latin typeface="Times New Roman" panose="02020603050405020304" pitchFamily="18" charset="0"/>
                <a:cs typeface="Times New Roman" panose="02020603050405020304" pitchFamily="18" charset="0"/>
              </a:rPr>
              <a:t>4. P</a:t>
            </a:r>
            <a:r>
              <a:rPr lang="en-US" sz="2200" dirty="0">
                <a:latin typeface="Times New Roman" panose="02020603050405020304" pitchFamily="18" charset="0"/>
                <a:cs typeface="Times New Roman" panose="02020603050405020304" pitchFamily="18" charset="0"/>
              </a:rPr>
              <a:t>reservation</a:t>
            </a:r>
          </a:p>
          <a:p>
            <a:r>
              <a:rPr lang="en-US" sz="2200" b="1" dirty="0">
                <a:latin typeface="Times New Roman" panose="02020603050405020304" pitchFamily="18" charset="0"/>
                <a:cs typeface="Times New Roman" panose="02020603050405020304" pitchFamily="18" charset="0"/>
              </a:rPr>
              <a:t>5. P</a:t>
            </a:r>
            <a:r>
              <a:rPr lang="en-US" sz="2200" dirty="0">
                <a:latin typeface="Times New Roman" panose="02020603050405020304" pitchFamily="18" charset="0"/>
                <a:cs typeface="Times New Roman" panose="02020603050405020304" pitchFamily="18" charset="0"/>
              </a:rPr>
              <a:t>erseverance</a:t>
            </a:r>
          </a:p>
        </p:txBody>
      </p:sp>
    </p:spTree>
    <p:extLst>
      <p:ext uri="{BB962C8B-B14F-4D97-AF65-F5344CB8AC3E}">
        <p14:creationId xmlns:p14="http://schemas.microsoft.com/office/powerpoint/2010/main" val="23648360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3220528" cy="6858000"/>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r>
              <a:rPr lang="en-US" dirty="0">
                <a:solidFill>
                  <a:schemeClr val="bg1"/>
                </a:solidFill>
                <a:latin typeface="Times New Roman" panose="02020603050405020304" pitchFamily="18" charset="0"/>
                <a:cs typeface="Times New Roman" panose="02020603050405020304" pitchFamily="18" charset="0"/>
              </a:rPr>
              <a:t>1.1 Cybercrime</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1.2 Categories of Cybercrimes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1.3 Types of Cybercrimes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1.4 Internet Spawns Crime</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1.5 Worms Versus Viruses</a:t>
            </a:r>
            <a:r>
              <a:rPr lang="en-US" b="1" dirty="0">
                <a:solidFill>
                  <a:srgbClr val="00589A"/>
                </a:solidFill>
                <a:latin typeface="Times New Roman" panose="02020603050405020304" pitchFamily="18" charset="0"/>
                <a:cs typeface="Times New Roman" panose="02020603050405020304" pitchFamily="18" charset="0"/>
              </a:rPr>
              <a:t> </a:t>
            </a:r>
          </a:p>
          <a:p>
            <a:pPr>
              <a:lnSpc>
                <a:spcPct val="150000"/>
              </a:lnSpc>
            </a:pPr>
            <a:r>
              <a:rPr lang="it-IT" dirty="0">
                <a:solidFill>
                  <a:schemeClr val="bg1"/>
                </a:solidFill>
                <a:latin typeface="Times New Roman" panose="02020603050405020304" pitchFamily="18" charset="0"/>
                <a:cs typeface="Times New Roman" panose="02020603050405020304" pitchFamily="18" charset="0"/>
              </a:rPr>
              <a:t>1.6 Computer’s Role in 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1.7 Cybercrime Statistics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1.8 Prevention of Cybercrime </a:t>
            </a:r>
          </a:p>
          <a:p>
            <a:pPr>
              <a:lnSpc>
                <a:spcPct val="150000"/>
              </a:lnSpc>
            </a:pPr>
            <a:r>
              <a:rPr lang="en-US" b="1" dirty="0">
                <a:solidFill>
                  <a:srgbClr val="00589A"/>
                </a:solidFill>
                <a:latin typeface="Times New Roman" panose="02020603050405020304" pitchFamily="18" charset="0"/>
                <a:cs typeface="Times New Roman" panose="02020603050405020304" pitchFamily="18" charset="0"/>
              </a:rPr>
              <a:t>1.9 Hacker</a:t>
            </a:r>
            <a:r>
              <a:rPr lang="en-US" dirty="0">
                <a:solidFill>
                  <a:schemeClr val="bg1"/>
                </a:solidFill>
                <a:latin typeface="Times New Roman" panose="02020603050405020304" pitchFamily="18" charset="0"/>
                <a:cs typeface="Times New Roman" panose="02020603050405020304" pitchFamily="18" charset="0"/>
              </a:rPr>
              <a:t>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1.10 Crackers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1.11 </a:t>
            </a:r>
            <a:r>
              <a:rPr lang="en-US" dirty="0" err="1">
                <a:solidFill>
                  <a:schemeClr val="bg1"/>
                </a:solidFill>
                <a:latin typeface="Times New Roman" panose="02020603050405020304" pitchFamily="18" charset="0"/>
                <a:cs typeface="Times New Roman" panose="02020603050405020304" pitchFamily="18" charset="0"/>
              </a:rPr>
              <a:t>Phreakers</a:t>
            </a:r>
            <a:r>
              <a:rPr lang="en-US" dirty="0">
                <a:solidFill>
                  <a:schemeClr val="bg1"/>
                </a:solidFill>
                <a:latin typeface="Times New Roman" panose="02020603050405020304" pitchFamily="18" charset="0"/>
                <a:cs typeface="Times New Roman" panose="02020603050405020304" pitchFamily="18" charset="0"/>
              </a:rPr>
              <a:t>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1.12 Ethical Hacking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1.13 Hacking &amp; Ethical Hacking</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1.14 Steps of Ethical Hacking</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1.15 Tools for Ethical Hacking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1.16 What to Do if Been Hacked?</a:t>
            </a:r>
          </a:p>
        </p:txBody>
      </p:sp>
      <p:sp>
        <p:nvSpPr>
          <p:cNvPr id="2" name="TextBox 1">
            <a:extLst>
              <a:ext uri="{FF2B5EF4-FFF2-40B4-BE49-F238E27FC236}">
                <a16:creationId xmlns:a16="http://schemas.microsoft.com/office/drawing/2014/main" id="{5756D7A8-086F-4D30-8849-896CB6287446}"/>
              </a:ext>
            </a:extLst>
          </p:cNvPr>
          <p:cNvSpPr txBox="1"/>
          <p:nvPr/>
        </p:nvSpPr>
        <p:spPr>
          <a:xfrm>
            <a:off x="3536830" y="655608"/>
            <a:ext cx="3220528" cy="4862870"/>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Definition of Hacker :</a:t>
            </a:r>
            <a:r>
              <a:rPr lang="en-US" dirty="0">
                <a:latin typeface="Times New Roman" panose="02020603050405020304" pitchFamily="18" charset="0"/>
                <a:cs typeface="Times New Roman" panose="02020603050405020304" pitchFamily="18" charset="0"/>
              </a:rPr>
              <a:t> </a:t>
            </a:r>
          </a:p>
          <a:p>
            <a:endParaRPr lang="en-US" sz="2200" dirty="0">
              <a:latin typeface="Times New Roman" pitchFamily="18" charset="0"/>
              <a:cs typeface="Times New Roman" pitchFamily="18" charset="0"/>
            </a:endParaRPr>
          </a:p>
          <a:p>
            <a:pPr algn="just"/>
            <a:r>
              <a:rPr lang="en-US" sz="2200" dirty="0">
                <a:latin typeface="Times New Roman" pitchFamily="18" charset="0"/>
                <a:cs typeface="Times New Roman" pitchFamily="18" charset="0"/>
              </a:rPr>
              <a:t>The one who is curious about the workings of any computer software is termed a hacker. Very often, the hackers are a unit of smart programmers. </a:t>
            </a:r>
          </a:p>
          <a:p>
            <a:pPr algn="just"/>
            <a:endParaRPr lang="en-US" sz="2200" dirty="0">
              <a:latin typeface="Times New Roman" pitchFamily="18" charset="0"/>
              <a:cs typeface="Times New Roman" pitchFamily="18" charset="0"/>
            </a:endParaRPr>
          </a:p>
          <a:p>
            <a:pPr algn="just"/>
            <a:r>
              <a:rPr lang="en-US" sz="2200" dirty="0">
                <a:latin typeface="Times New Roman" pitchFamily="18" charset="0"/>
                <a:cs typeface="Times New Roman" pitchFamily="18" charset="0"/>
              </a:rPr>
              <a:t>Hackers have advanced knowledge of operative systems and programming languages.</a:t>
            </a:r>
          </a:p>
        </p:txBody>
      </p:sp>
      <p:pic>
        <p:nvPicPr>
          <p:cNvPr id="4" name="Picture 3">
            <a:extLst>
              <a:ext uri="{FF2B5EF4-FFF2-40B4-BE49-F238E27FC236}">
                <a16:creationId xmlns:a16="http://schemas.microsoft.com/office/drawing/2014/main" id="{92B68E65-827E-4FEE-87A4-AD489AA1393F}"/>
              </a:ext>
            </a:extLst>
          </p:cNvPr>
          <p:cNvPicPr>
            <a:picLocks noChangeAspect="1"/>
          </p:cNvPicPr>
          <p:nvPr/>
        </p:nvPicPr>
        <p:blipFill>
          <a:blip r:embed="rId2"/>
          <a:stretch>
            <a:fillRect/>
          </a:stretch>
        </p:blipFill>
        <p:spPr>
          <a:xfrm>
            <a:off x="7073660" y="655608"/>
            <a:ext cx="4899804" cy="3927894"/>
          </a:xfrm>
          <a:prstGeom prst="rect">
            <a:avLst/>
          </a:prstGeom>
        </p:spPr>
      </p:pic>
    </p:spTree>
    <p:extLst>
      <p:ext uri="{BB962C8B-B14F-4D97-AF65-F5344CB8AC3E}">
        <p14:creationId xmlns:p14="http://schemas.microsoft.com/office/powerpoint/2010/main" val="1315810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3220528" cy="6858000"/>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r>
              <a:rPr lang="en-US" dirty="0">
                <a:solidFill>
                  <a:schemeClr val="bg1"/>
                </a:solidFill>
                <a:latin typeface="Times New Roman" panose="02020603050405020304" pitchFamily="18" charset="0"/>
                <a:cs typeface="Times New Roman" panose="02020603050405020304" pitchFamily="18" charset="0"/>
              </a:rPr>
              <a:t>1.1 Cybercrime</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1.2 Categories of Cybercrimes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1.3 Types of Cybercrimes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1.4 Internet Spawns Crime</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1.5 Worms Versus Viruses</a:t>
            </a:r>
            <a:r>
              <a:rPr lang="en-US" b="1" dirty="0">
                <a:solidFill>
                  <a:srgbClr val="00589A"/>
                </a:solidFill>
                <a:latin typeface="Times New Roman" panose="02020603050405020304" pitchFamily="18" charset="0"/>
                <a:cs typeface="Times New Roman" panose="02020603050405020304" pitchFamily="18" charset="0"/>
              </a:rPr>
              <a:t> </a:t>
            </a:r>
          </a:p>
          <a:p>
            <a:pPr>
              <a:lnSpc>
                <a:spcPct val="150000"/>
              </a:lnSpc>
            </a:pPr>
            <a:r>
              <a:rPr lang="it-IT" dirty="0">
                <a:solidFill>
                  <a:schemeClr val="bg1"/>
                </a:solidFill>
                <a:latin typeface="Times New Roman" panose="02020603050405020304" pitchFamily="18" charset="0"/>
                <a:cs typeface="Times New Roman" panose="02020603050405020304" pitchFamily="18" charset="0"/>
              </a:rPr>
              <a:t>1.6 Computer’s Role in 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1.7 Cybercrime Statistics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1.8 Prevention of Cybercrime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1.9 Hacker </a:t>
            </a:r>
          </a:p>
          <a:p>
            <a:pPr>
              <a:lnSpc>
                <a:spcPct val="150000"/>
              </a:lnSpc>
            </a:pPr>
            <a:r>
              <a:rPr lang="en-US" b="1" dirty="0">
                <a:solidFill>
                  <a:srgbClr val="00589A"/>
                </a:solidFill>
                <a:latin typeface="Times New Roman" panose="02020603050405020304" pitchFamily="18" charset="0"/>
                <a:cs typeface="Times New Roman" panose="02020603050405020304" pitchFamily="18" charset="0"/>
              </a:rPr>
              <a:t>1.10 Crackers</a:t>
            </a:r>
            <a:r>
              <a:rPr lang="en-US" dirty="0">
                <a:solidFill>
                  <a:schemeClr val="bg1"/>
                </a:solidFill>
                <a:latin typeface="Times New Roman" panose="02020603050405020304" pitchFamily="18" charset="0"/>
                <a:cs typeface="Times New Roman" panose="02020603050405020304" pitchFamily="18" charset="0"/>
              </a:rPr>
              <a:t>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1.11 </a:t>
            </a:r>
            <a:r>
              <a:rPr lang="en-US" dirty="0" err="1">
                <a:solidFill>
                  <a:schemeClr val="bg1"/>
                </a:solidFill>
                <a:latin typeface="Times New Roman" panose="02020603050405020304" pitchFamily="18" charset="0"/>
                <a:cs typeface="Times New Roman" panose="02020603050405020304" pitchFamily="18" charset="0"/>
              </a:rPr>
              <a:t>Phreakers</a:t>
            </a:r>
            <a:r>
              <a:rPr lang="en-US" dirty="0">
                <a:solidFill>
                  <a:schemeClr val="bg1"/>
                </a:solidFill>
                <a:latin typeface="Times New Roman" panose="02020603050405020304" pitchFamily="18" charset="0"/>
                <a:cs typeface="Times New Roman" panose="02020603050405020304" pitchFamily="18" charset="0"/>
              </a:rPr>
              <a:t>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1.12 Ethical Hacking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1.13 Hacking &amp; Ethical Hacking</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1.14 Steps of Ethical Hacking</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1.15 Tools for Ethical Hacking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1.16 What to Do if Been Hacked?</a:t>
            </a:r>
          </a:p>
        </p:txBody>
      </p:sp>
      <p:sp>
        <p:nvSpPr>
          <p:cNvPr id="2" name="TextBox 1">
            <a:extLst>
              <a:ext uri="{FF2B5EF4-FFF2-40B4-BE49-F238E27FC236}">
                <a16:creationId xmlns:a16="http://schemas.microsoft.com/office/drawing/2014/main" id="{FFADF036-2225-4F9F-87F7-FBB0E25941D0}"/>
              </a:ext>
            </a:extLst>
          </p:cNvPr>
          <p:cNvSpPr txBox="1"/>
          <p:nvPr/>
        </p:nvSpPr>
        <p:spPr>
          <a:xfrm>
            <a:off x="3433313" y="454325"/>
            <a:ext cx="3163020" cy="4801314"/>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Definition of Cracker : </a:t>
            </a:r>
          </a:p>
          <a:p>
            <a:endParaRPr lang="en-US"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People who break into different systems with malicious intentions are referred to as crackers.</a:t>
            </a:r>
          </a:p>
          <a:p>
            <a:pPr algn="just"/>
            <a:endParaRPr lang="en-US"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Crackers cause issues to victims by an unauthorized access, destroying necessary information, stopping services provided by the server, and more.</a:t>
            </a:r>
          </a:p>
        </p:txBody>
      </p:sp>
      <p:pic>
        <p:nvPicPr>
          <p:cNvPr id="4" name="Picture 3">
            <a:extLst>
              <a:ext uri="{FF2B5EF4-FFF2-40B4-BE49-F238E27FC236}">
                <a16:creationId xmlns:a16="http://schemas.microsoft.com/office/drawing/2014/main" id="{B2F15506-CE8A-4702-B19F-221515B75792}"/>
              </a:ext>
            </a:extLst>
          </p:cNvPr>
          <p:cNvPicPr>
            <a:picLocks noChangeAspect="1"/>
          </p:cNvPicPr>
          <p:nvPr/>
        </p:nvPicPr>
        <p:blipFill>
          <a:blip r:embed="rId2"/>
          <a:stretch>
            <a:fillRect/>
          </a:stretch>
        </p:blipFill>
        <p:spPr>
          <a:xfrm>
            <a:off x="6843623" y="966158"/>
            <a:ext cx="5181600" cy="4583502"/>
          </a:xfrm>
          <a:prstGeom prst="rect">
            <a:avLst/>
          </a:prstGeom>
        </p:spPr>
      </p:pic>
    </p:spTree>
    <p:extLst>
      <p:ext uri="{BB962C8B-B14F-4D97-AF65-F5344CB8AC3E}">
        <p14:creationId xmlns:p14="http://schemas.microsoft.com/office/powerpoint/2010/main" val="23613897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3393058" cy="6858000"/>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r>
              <a:rPr lang="en-US" dirty="0">
                <a:solidFill>
                  <a:schemeClr val="bg1"/>
                </a:solidFill>
                <a:latin typeface="Times New Roman" panose="02020603050405020304" pitchFamily="18" charset="0"/>
                <a:cs typeface="Times New Roman" panose="02020603050405020304" pitchFamily="18" charset="0"/>
              </a:rPr>
              <a:t>1.1 Cybercrime</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1.2 Categories of Cybercrimes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1.3 Types of Cybercrimes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1.4 Internet Spawns Crime</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1.5 Worms Versus Viruses</a:t>
            </a:r>
            <a:r>
              <a:rPr lang="en-US" b="1" dirty="0">
                <a:solidFill>
                  <a:srgbClr val="00589A"/>
                </a:solidFill>
                <a:latin typeface="Times New Roman" panose="02020603050405020304" pitchFamily="18" charset="0"/>
                <a:cs typeface="Times New Roman" panose="02020603050405020304" pitchFamily="18" charset="0"/>
              </a:rPr>
              <a:t> </a:t>
            </a:r>
          </a:p>
          <a:p>
            <a:pPr>
              <a:lnSpc>
                <a:spcPct val="150000"/>
              </a:lnSpc>
            </a:pPr>
            <a:r>
              <a:rPr lang="it-IT" dirty="0">
                <a:solidFill>
                  <a:schemeClr val="bg1"/>
                </a:solidFill>
                <a:latin typeface="Times New Roman" panose="02020603050405020304" pitchFamily="18" charset="0"/>
                <a:cs typeface="Times New Roman" panose="02020603050405020304" pitchFamily="18" charset="0"/>
              </a:rPr>
              <a:t>1.6 Computer’s Role in 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1.7 Cybercrime Statistics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1.8 Prevention of Cybercrime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1.9 Hacker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1.10 Crackers </a:t>
            </a:r>
          </a:p>
          <a:p>
            <a:pPr>
              <a:lnSpc>
                <a:spcPct val="150000"/>
              </a:lnSpc>
            </a:pPr>
            <a:r>
              <a:rPr lang="en-US" b="1" dirty="0">
                <a:solidFill>
                  <a:srgbClr val="00589A"/>
                </a:solidFill>
                <a:latin typeface="Times New Roman" panose="02020603050405020304" pitchFamily="18" charset="0"/>
                <a:cs typeface="Times New Roman" panose="02020603050405020304" pitchFamily="18" charset="0"/>
              </a:rPr>
              <a:t>1.11 </a:t>
            </a:r>
            <a:r>
              <a:rPr lang="en-US" b="1" dirty="0" err="1">
                <a:solidFill>
                  <a:srgbClr val="00589A"/>
                </a:solidFill>
                <a:latin typeface="Times New Roman" panose="02020603050405020304" pitchFamily="18" charset="0"/>
                <a:cs typeface="Times New Roman" panose="02020603050405020304" pitchFamily="18" charset="0"/>
              </a:rPr>
              <a:t>Phreakers</a:t>
            </a:r>
            <a:r>
              <a:rPr lang="en-US" dirty="0">
                <a:solidFill>
                  <a:schemeClr val="bg1"/>
                </a:solidFill>
                <a:latin typeface="Times New Roman" panose="02020603050405020304" pitchFamily="18" charset="0"/>
                <a:cs typeface="Times New Roman" panose="02020603050405020304" pitchFamily="18" charset="0"/>
              </a:rPr>
              <a:t>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1.12 Ethical Hacking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1.13 Hacking &amp; Ethical Hacking</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1.14 Steps of Ethical Hacking</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1.15 Tools for Ethical Hacking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1.16 What to Do if Been Hacked?</a:t>
            </a:r>
          </a:p>
        </p:txBody>
      </p:sp>
      <p:sp>
        <p:nvSpPr>
          <p:cNvPr id="2" name="TextBox 1">
            <a:extLst>
              <a:ext uri="{FF2B5EF4-FFF2-40B4-BE49-F238E27FC236}">
                <a16:creationId xmlns:a16="http://schemas.microsoft.com/office/drawing/2014/main" id="{59A64B58-5BA2-4994-AC94-16918E734540}"/>
              </a:ext>
            </a:extLst>
          </p:cNvPr>
          <p:cNvSpPr txBox="1"/>
          <p:nvPr/>
        </p:nvSpPr>
        <p:spPr>
          <a:xfrm>
            <a:off x="3680605" y="638355"/>
            <a:ext cx="3490822" cy="5478423"/>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Definition of Phreakers :</a:t>
            </a:r>
          </a:p>
          <a:p>
            <a:endParaRPr lang="en-US"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Phreaker is the one who gains illegal access to the telephone system as shown in Figure. </a:t>
            </a:r>
          </a:p>
          <a:p>
            <a:pPr algn="just"/>
            <a:r>
              <a:rPr lang="en-US" sz="2200" dirty="0" err="1">
                <a:latin typeface="Times New Roman" panose="02020603050405020304" pitchFamily="18" charset="0"/>
                <a:cs typeface="Times New Roman" panose="02020603050405020304" pitchFamily="18" charset="0"/>
              </a:rPr>
              <a:t>Phreakers</a:t>
            </a:r>
            <a:r>
              <a:rPr lang="en-US" sz="2200" dirty="0">
                <a:latin typeface="Times New Roman" panose="02020603050405020304" pitchFamily="18" charset="0"/>
                <a:cs typeface="Times New Roman" panose="02020603050405020304" pitchFamily="18" charset="0"/>
              </a:rPr>
              <a:t> are considered the original computer hackers and they are those who break into the telephone network illegally, typically to make free long distance phone calls or to tap phone lines. </a:t>
            </a:r>
            <a:r>
              <a:rPr lang="en-US" sz="2200" dirty="0" err="1">
                <a:latin typeface="Times New Roman" panose="02020603050405020304" pitchFamily="18" charset="0"/>
                <a:cs typeface="Times New Roman" panose="02020603050405020304" pitchFamily="18" charset="0"/>
              </a:rPr>
              <a:t>Phreakers</a:t>
            </a:r>
            <a:r>
              <a:rPr lang="en-US" sz="2200" dirty="0">
                <a:latin typeface="Times New Roman" panose="02020603050405020304" pitchFamily="18" charset="0"/>
                <a:cs typeface="Times New Roman" panose="02020603050405020304" pitchFamily="18" charset="0"/>
              </a:rPr>
              <a:t> are people who specialize in attacks on the telephone system</a:t>
            </a:r>
            <a:r>
              <a:rPr lang="en-US" dirty="0">
                <a:latin typeface="Times New Roman" panose="02020603050405020304" pitchFamily="18" charset="0"/>
                <a:cs typeface="Times New Roman" panose="02020603050405020304" pitchFamily="18" charset="0"/>
              </a:rPr>
              <a:t>.</a:t>
            </a:r>
          </a:p>
        </p:txBody>
      </p:sp>
      <p:pic>
        <p:nvPicPr>
          <p:cNvPr id="3" name="Picture 2">
            <a:extLst>
              <a:ext uri="{FF2B5EF4-FFF2-40B4-BE49-F238E27FC236}">
                <a16:creationId xmlns:a16="http://schemas.microsoft.com/office/drawing/2014/main" id="{693E98F6-1512-46C8-B4AA-685A2FDB2F1E}"/>
              </a:ext>
            </a:extLst>
          </p:cNvPr>
          <p:cNvPicPr>
            <a:picLocks noChangeAspect="1"/>
          </p:cNvPicPr>
          <p:nvPr/>
        </p:nvPicPr>
        <p:blipFill>
          <a:blip r:embed="rId2"/>
          <a:stretch>
            <a:fillRect/>
          </a:stretch>
        </p:blipFill>
        <p:spPr>
          <a:xfrm>
            <a:off x="7844288" y="1069675"/>
            <a:ext cx="3778369" cy="3565585"/>
          </a:xfrm>
          <a:prstGeom prst="rect">
            <a:avLst/>
          </a:prstGeom>
        </p:spPr>
      </p:pic>
    </p:spTree>
    <p:extLst>
      <p:ext uri="{BB962C8B-B14F-4D97-AF65-F5344CB8AC3E}">
        <p14:creationId xmlns:p14="http://schemas.microsoft.com/office/powerpoint/2010/main" val="5354625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5751"/>
            <a:ext cx="3295291" cy="6858000"/>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r>
              <a:rPr lang="en-US" dirty="0">
                <a:solidFill>
                  <a:schemeClr val="bg1"/>
                </a:solidFill>
                <a:latin typeface="Times New Roman" panose="02020603050405020304" pitchFamily="18" charset="0"/>
                <a:cs typeface="Times New Roman" panose="02020603050405020304" pitchFamily="18" charset="0"/>
              </a:rPr>
              <a:t>1.1 Cybercrime</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1.2 Categories of Cybercrimes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1.3 Types of Cybercrimes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1.4 Internet Spawns Crime</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1.5 Worms Versus Viruses</a:t>
            </a:r>
            <a:r>
              <a:rPr lang="en-US" b="1" dirty="0">
                <a:solidFill>
                  <a:srgbClr val="00589A"/>
                </a:solidFill>
                <a:latin typeface="Times New Roman" panose="02020603050405020304" pitchFamily="18" charset="0"/>
                <a:cs typeface="Times New Roman" panose="02020603050405020304" pitchFamily="18" charset="0"/>
              </a:rPr>
              <a:t> </a:t>
            </a:r>
          </a:p>
          <a:p>
            <a:pPr>
              <a:lnSpc>
                <a:spcPct val="150000"/>
              </a:lnSpc>
            </a:pPr>
            <a:r>
              <a:rPr lang="it-IT" dirty="0">
                <a:solidFill>
                  <a:schemeClr val="bg1"/>
                </a:solidFill>
                <a:latin typeface="Times New Roman" panose="02020603050405020304" pitchFamily="18" charset="0"/>
                <a:cs typeface="Times New Roman" panose="02020603050405020304" pitchFamily="18" charset="0"/>
              </a:rPr>
              <a:t>1.6 Computer’s Role in 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1.7 Cybercrime Statistics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1.8 Prevention of Cybercrime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1.9 Hacker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1.10 Crackers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1.11 </a:t>
            </a:r>
            <a:r>
              <a:rPr lang="en-US" dirty="0" err="1">
                <a:solidFill>
                  <a:schemeClr val="bg1"/>
                </a:solidFill>
                <a:latin typeface="Times New Roman" panose="02020603050405020304" pitchFamily="18" charset="0"/>
                <a:cs typeface="Times New Roman" panose="02020603050405020304" pitchFamily="18" charset="0"/>
              </a:rPr>
              <a:t>Phreakers</a:t>
            </a:r>
            <a:r>
              <a:rPr lang="en-US" dirty="0">
                <a:solidFill>
                  <a:schemeClr val="bg1"/>
                </a:solidFill>
                <a:latin typeface="Times New Roman" panose="02020603050405020304" pitchFamily="18" charset="0"/>
                <a:cs typeface="Times New Roman" panose="02020603050405020304" pitchFamily="18" charset="0"/>
              </a:rPr>
              <a:t> </a:t>
            </a:r>
          </a:p>
          <a:p>
            <a:pPr>
              <a:lnSpc>
                <a:spcPct val="150000"/>
              </a:lnSpc>
            </a:pPr>
            <a:r>
              <a:rPr lang="en-US" b="1" dirty="0">
                <a:solidFill>
                  <a:srgbClr val="00589A"/>
                </a:solidFill>
                <a:latin typeface="Times New Roman" panose="02020603050405020304" pitchFamily="18" charset="0"/>
                <a:cs typeface="Times New Roman" panose="02020603050405020304" pitchFamily="18" charset="0"/>
              </a:rPr>
              <a:t>1.12 Ethical Hacking</a:t>
            </a:r>
            <a:r>
              <a:rPr lang="en-US" dirty="0">
                <a:solidFill>
                  <a:schemeClr val="bg1"/>
                </a:solidFill>
                <a:latin typeface="Times New Roman" panose="02020603050405020304" pitchFamily="18" charset="0"/>
                <a:cs typeface="Times New Roman" panose="02020603050405020304" pitchFamily="18" charset="0"/>
              </a:rPr>
              <a:t>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1.13 Hacking &amp; Ethical Hacking</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1.14 Steps of Ethical Hacking</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1.15 Tools for Ethical Hacking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1.16 What to Do if Been Hacked?</a:t>
            </a:r>
          </a:p>
        </p:txBody>
      </p:sp>
      <p:sp>
        <p:nvSpPr>
          <p:cNvPr id="2" name="TextBox 1">
            <a:extLst>
              <a:ext uri="{FF2B5EF4-FFF2-40B4-BE49-F238E27FC236}">
                <a16:creationId xmlns:a16="http://schemas.microsoft.com/office/drawing/2014/main" id="{FBF68022-260F-4DF1-8BF4-04C15F7018FE}"/>
              </a:ext>
            </a:extLst>
          </p:cNvPr>
          <p:cNvSpPr txBox="1"/>
          <p:nvPr/>
        </p:nvSpPr>
        <p:spPr>
          <a:xfrm>
            <a:off x="3531080" y="485954"/>
            <a:ext cx="3001992" cy="4893647"/>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Ethical Hacking : </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Hacking is typically done to achieve unauthorized access to a system or an electronic network, either to hurt the systems or to steal sensitive data out there on the pc. Hacking is typically legal as long as</a:t>
            </a:r>
          </a:p>
          <a:p>
            <a:pPr algn="just"/>
            <a:r>
              <a:rPr lang="en-US" dirty="0">
                <a:latin typeface="Times New Roman" panose="02020603050405020304" pitchFamily="18" charset="0"/>
                <a:cs typeface="Times New Roman" panose="02020603050405020304" pitchFamily="18" charset="0"/>
              </a:rPr>
              <a:t>it is being done to seek out weaknesses in a pc or network system for testing purpose. This type of hacking is what we have a tendency to decision moral hacking or in other words Ethical Hacking.</a:t>
            </a:r>
          </a:p>
        </p:txBody>
      </p:sp>
      <p:pic>
        <p:nvPicPr>
          <p:cNvPr id="4" name="Picture 3">
            <a:extLst>
              <a:ext uri="{FF2B5EF4-FFF2-40B4-BE49-F238E27FC236}">
                <a16:creationId xmlns:a16="http://schemas.microsoft.com/office/drawing/2014/main" id="{C923227D-9C07-4DCB-8CAB-34BECAA7563A}"/>
              </a:ext>
            </a:extLst>
          </p:cNvPr>
          <p:cNvPicPr>
            <a:picLocks noChangeAspect="1"/>
          </p:cNvPicPr>
          <p:nvPr/>
        </p:nvPicPr>
        <p:blipFill>
          <a:blip r:embed="rId2"/>
          <a:stretch>
            <a:fillRect/>
          </a:stretch>
        </p:blipFill>
        <p:spPr>
          <a:xfrm>
            <a:off x="7030526" y="1374474"/>
            <a:ext cx="4822168" cy="4146431"/>
          </a:xfrm>
          <a:prstGeom prst="rect">
            <a:avLst/>
          </a:prstGeom>
        </p:spPr>
      </p:pic>
    </p:spTree>
    <p:extLst>
      <p:ext uri="{BB962C8B-B14F-4D97-AF65-F5344CB8AC3E}">
        <p14:creationId xmlns:p14="http://schemas.microsoft.com/office/powerpoint/2010/main" val="3357240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 y="0"/>
            <a:ext cx="3358552" cy="6858000"/>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r>
              <a:rPr lang="en-US" dirty="0">
                <a:solidFill>
                  <a:schemeClr val="bg1"/>
                </a:solidFill>
                <a:latin typeface="Times New Roman" panose="02020603050405020304" pitchFamily="18" charset="0"/>
                <a:cs typeface="Times New Roman" panose="02020603050405020304" pitchFamily="18" charset="0"/>
              </a:rPr>
              <a:t>1.1 Cybercrime</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1.2 Categories of Cybercrimes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1.3 Types of Cybercrimes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1.4 Internet Spawns Crime</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1.5 Worms Versus Viruses</a:t>
            </a:r>
            <a:r>
              <a:rPr lang="en-US" b="1" dirty="0">
                <a:solidFill>
                  <a:srgbClr val="00589A"/>
                </a:solidFill>
                <a:latin typeface="Times New Roman" panose="02020603050405020304" pitchFamily="18" charset="0"/>
                <a:cs typeface="Times New Roman" panose="02020603050405020304" pitchFamily="18" charset="0"/>
              </a:rPr>
              <a:t> </a:t>
            </a:r>
          </a:p>
          <a:p>
            <a:pPr>
              <a:lnSpc>
                <a:spcPct val="150000"/>
              </a:lnSpc>
            </a:pPr>
            <a:r>
              <a:rPr lang="it-IT" dirty="0">
                <a:solidFill>
                  <a:schemeClr val="bg1"/>
                </a:solidFill>
                <a:latin typeface="Times New Roman" panose="02020603050405020304" pitchFamily="18" charset="0"/>
                <a:cs typeface="Times New Roman" panose="02020603050405020304" pitchFamily="18" charset="0"/>
              </a:rPr>
              <a:t>1.6 Computer’s Role in 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1.7 Cybercrime Statistics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1.8 Prevention of Cybercrime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1.9 Hacker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1.10 Crackers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1.11 </a:t>
            </a:r>
            <a:r>
              <a:rPr lang="en-US" dirty="0" err="1">
                <a:solidFill>
                  <a:schemeClr val="bg1"/>
                </a:solidFill>
                <a:latin typeface="Times New Roman" panose="02020603050405020304" pitchFamily="18" charset="0"/>
                <a:cs typeface="Times New Roman" panose="02020603050405020304" pitchFamily="18" charset="0"/>
              </a:rPr>
              <a:t>Phreakers</a:t>
            </a:r>
            <a:r>
              <a:rPr lang="en-US" dirty="0">
                <a:solidFill>
                  <a:schemeClr val="bg1"/>
                </a:solidFill>
                <a:latin typeface="Times New Roman" panose="02020603050405020304" pitchFamily="18" charset="0"/>
                <a:cs typeface="Times New Roman" panose="02020603050405020304" pitchFamily="18" charset="0"/>
              </a:rPr>
              <a:t>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1.12 Ethical Hacking </a:t>
            </a:r>
          </a:p>
          <a:p>
            <a:pPr>
              <a:lnSpc>
                <a:spcPct val="150000"/>
              </a:lnSpc>
            </a:pPr>
            <a:r>
              <a:rPr lang="en-US" b="1" dirty="0">
                <a:solidFill>
                  <a:srgbClr val="00589A"/>
                </a:solidFill>
                <a:latin typeface="Times New Roman" panose="02020603050405020304" pitchFamily="18" charset="0"/>
                <a:cs typeface="Times New Roman" panose="02020603050405020304" pitchFamily="18" charset="0"/>
              </a:rPr>
              <a:t>1.13 Hacking &amp; Ethical Hacking</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1.14 Steps of Ethical Hacking</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1.15 Tools for Ethical Hacking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1.16 What to Do if Been Hacked?</a:t>
            </a:r>
          </a:p>
        </p:txBody>
      </p:sp>
      <p:sp>
        <p:nvSpPr>
          <p:cNvPr id="2" name="TextBox 1">
            <a:extLst>
              <a:ext uri="{FF2B5EF4-FFF2-40B4-BE49-F238E27FC236}">
                <a16:creationId xmlns:a16="http://schemas.microsoft.com/office/drawing/2014/main" id="{2582E576-E777-4B2A-992E-591220325EC4}"/>
              </a:ext>
            </a:extLst>
          </p:cNvPr>
          <p:cNvSpPr txBox="1"/>
          <p:nvPr/>
        </p:nvSpPr>
        <p:spPr>
          <a:xfrm>
            <a:off x="3973902" y="586596"/>
            <a:ext cx="6866468" cy="738664"/>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Difference between Hacking &amp; Ethical Hacking :</a:t>
            </a:r>
          </a:p>
          <a:p>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9ECD32D-961C-49C7-8015-B964250F8514}"/>
              </a:ext>
            </a:extLst>
          </p:cNvPr>
          <p:cNvPicPr>
            <a:picLocks noChangeAspect="1"/>
          </p:cNvPicPr>
          <p:nvPr/>
        </p:nvPicPr>
        <p:blipFill>
          <a:blip r:embed="rId2"/>
          <a:stretch>
            <a:fillRect/>
          </a:stretch>
        </p:blipFill>
        <p:spPr>
          <a:xfrm>
            <a:off x="3973902" y="1232927"/>
            <a:ext cx="7689011" cy="4458034"/>
          </a:xfrm>
          <a:prstGeom prst="rect">
            <a:avLst/>
          </a:prstGeom>
        </p:spPr>
      </p:pic>
    </p:spTree>
    <p:extLst>
      <p:ext uri="{BB962C8B-B14F-4D97-AF65-F5344CB8AC3E}">
        <p14:creationId xmlns:p14="http://schemas.microsoft.com/office/powerpoint/2010/main" val="1959075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5B398-1E7F-44AD-8356-8345134C958C}"/>
              </a:ext>
            </a:extLst>
          </p:cNvPr>
          <p:cNvSpPr>
            <a:spLocks noGrp="1"/>
          </p:cNvSpPr>
          <p:nvPr>
            <p:ph type="ctrTitle"/>
          </p:nvPr>
        </p:nvSpPr>
        <p:spPr>
          <a:xfrm>
            <a:off x="4359214" y="3013494"/>
            <a:ext cx="7502933" cy="3274572"/>
          </a:xfrm>
        </p:spPr>
        <p:txBody>
          <a:bodyPr>
            <a:noAutofit/>
          </a:bodyPr>
          <a:lstStyle/>
          <a:p>
            <a:pPr algn="ctr"/>
            <a:br>
              <a:rPr lang="en-US" sz="4400" b="1" cap="none" dirty="0">
                <a:latin typeface="Times New Roman" pitchFamily="18" charset="0"/>
                <a:cs typeface="Times New Roman" pitchFamily="18" charset="0"/>
              </a:rPr>
            </a:br>
            <a:br>
              <a:rPr lang="en-US" sz="4400" b="1" cap="none" dirty="0">
                <a:latin typeface="Times New Roman" pitchFamily="18" charset="0"/>
                <a:cs typeface="Times New Roman" pitchFamily="18" charset="0"/>
              </a:rPr>
            </a:br>
            <a:br>
              <a:rPr lang="en-US" sz="4400" b="1" cap="none" dirty="0">
                <a:latin typeface="Times New Roman" pitchFamily="18" charset="0"/>
                <a:cs typeface="Times New Roman" pitchFamily="18" charset="0"/>
              </a:rPr>
            </a:br>
            <a:br>
              <a:rPr lang="en-US" sz="4400" b="1" cap="none" dirty="0">
                <a:latin typeface="Times New Roman" pitchFamily="18" charset="0"/>
                <a:cs typeface="Times New Roman" pitchFamily="18" charset="0"/>
              </a:rPr>
            </a:br>
            <a:br>
              <a:rPr lang="en-US" sz="4400" b="1" cap="none" dirty="0">
                <a:latin typeface="Times New Roman" pitchFamily="18" charset="0"/>
                <a:cs typeface="Times New Roman" pitchFamily="18" charset="0"/>
              </a:rPr>
            </a:br>
            <a:br>
              <a:rPr lang="en-US" sz="4400" b="1" cap="none" dirty="0">
                <a:latin typeface="Times New Roman" pitchFamily="18" charset="0"/>
                <a:cs typeface="Times New Roman" pitchFamily="18" charset="0"/>
              </a:rPr>
            </a:br>
            <a:r>
              <a:rPr lang="en-US" sz="4400" b="1" cap="none" dirty="0">
                <a:latin typeface="Times New Roman" pitchFamily="18" charset="0"/>
                <a:cs typeface="Times New Roman" pitchFamily="18" charset="0"/>
              </a:rPr>
              <a:t>Introduction  </a:t>
            </a:r>
            <a:br>
              <a:rPr lang="en-US" sz="4400" b="1" cap="none" dirty="0">
                <a:latin typeface="Times New Roman" pitchFamily="18" charset="0"/>
                <a:cs typeface="Times New Roman" pitchFamily="18" charset="0"/>
              </a:rPr>
            </a:br>
            <a:r>
              <a:rPr lang="en-US" sz="4400" b="1" cap="none" dirty="0">
                <a:latin typeface="Times New Roman" pitchFamily="18" charset="0"/>
                <a:cs typeface="Times New Roman" pitchFamily="18" charset="0"/>
              </a:rPr>
              <a:t>To</a:t>
            </a:r>
            <a:br>
              <a:rPr lang="en-US" sz="4400" b="1" cap="none" dirty="0">
                <a:latin typeface="Times New Roman" pitchFamily="18" charset="0"/>
                <a:cs typeface="Times New Roman" pitchFamily="18" charset="0"/>
              </a:rPr>
            </a:br>
            <a:r>
              <a:rPr lang="en-US" sz="4400" b="1" cap="none" dirty="0">
                <a:latin typeface="Times New Roman" pitchFamily="18" charset="0"/>
                <a:cs typeface="Times New Roman" pitchFamily="18" charset="0"/>
              </a:rPr>
              <a:t> Computer Crimes </a:t>
            </a:r>
            <a:br>
              <a:rPr lang="en-US" sz="4400" b="1" cap="none" dirty="0">
                <a:latin typeface="Times New Roman" pitchFamily="18" charset="0"/>
                <a:cs typeface="Times New Roman" pitchFamily="18" charset="0"/>
              </a:rPr>
            </a:br>
            <a:r>
              <a:rPr lang="en-US" sz="4400" b="1" cap="none" dirty="0">
                <a:latin typeface="Times New Roman" pitchFamily="18" charset="0"/>
                <a:cs typeface="Times New Roman" pitchFamily="18" charset="0"/>
              </a:rPr>
              <a:t> And  </a:t>
            </a:r>
            <a:br>
              <a:rPr lang="en-US" sz="4400" b="1" cap="none" dirty="0">
                <a:latin typeface="Times New Roman" pitchFamily="18" charset="0"/>
                <a:cs typeface="Times New Roman" pitchFamily="18" charset="0"/>
              </a:rPr>
            </a:br>
            <a:r>
              <a:rPr lang="en-US" sz="4400" b="1" cap="none" dirty="0">
                <a:latin typeface="Times New Roman" pitchFamily="18" charset="0"/>
                <a:cs typeface="Times New Roman" pitchFamily="18" charset="0"/>
              </a:rPr>
              <a:t>Ethical Hacking</a:t>
            </a:r>
            <a:endParaRPr lang="en-US" sz="4400" cap="none" dirty="0">
              <a:latin typeface="Times New Roman" pitchFamily="18" charset="0"/>
              <a:cs typeface="Times New Roman" pitchFamily="18" charset="0"/>
            </a:endParaRPr>
          </a:p>
        </p:txBody>
      </p:sp>
      <p:sp>
        <p:nvSpPr>
          <p:cNvPr id="5" name="Rectangle 4"/>
          <p:cNvSpPr/>
          <p:nvPr/>
        </p:nvSpPr>
        <p:spPr>
          <a:xfrm>
            <a:off x="0" y="0"/>
            <a:ext cx="3220528" cy="6858000"/>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TextBox 5"/>
          <p:cNvSpPr txBox="1"/>
          <p:nvPr/>
        </p:nvSpPr>
        <p:spPr>
          <a:xfrm>
            <a:off x="0" y="-127423"/>
            <a:ext cx="3301042" cy="6740307"/>
          </a:xfrm>
          <a:prstGeom prst="rect">
            <a:avLst/>
          </a:prstGeom>
          <a:noFill/>
        </p:spPr>
        <p:txBody>
          <a:bodyPr wrap="square" rtlCol="0">
            <a:spAutoFit/>
          </a:bodyPr>
          <a:lstStyle/>
          <a:p>
            <a:pPr>
              <a:lnSpc>
                <a:spcPct val="150000"/>
              </a:lnSpc>
            </a:pPr>
            <a:r>
              <a:rPr lang="en-US" dirty="0">
                <a:solidFill>
                  <a:schemeClr val="bg1"/>
                </a:solidFill>
                <a:latin typeface="Times New Roman" panose="02020603050405020304" pitchFamily="18" charset="0"/>
                <a:cs typeface="Times New Roman" panose="02020603050405020304" pitchFamily="18" charset="0"/>
              </a:rPr>
              <a:t>1.1 Cybercrime</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1.2 Categories of Cybercrimes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1.3 Types of Cybercrimes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1.4 Internet Spawns Crime</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1.5 Worms Versus Viruses </a:t>
            </a:r>
          </a:p>
          <a:p>
            <a:pPr>
              <a:lnSpc>
                <a:spcPct val="150000"/>
              </a:lnSpc>
            </a:pPr>
            <a:r>
              <a:rPr lang="it-IT" dirty="0">
                <a:solidFill>
                  <a:schemeClr val="bg1"/>
                </a:solidFill>
                <a:latin typeface="Times New Roman" panose="02020603050405020304" pitchFamily="18" charset="0"/>
                <a:cs typeface="Times New Roman" panose="02020603050405020304" pitchFamily="18" charset="0"/>
              </a:rPr>
              <a:t>1.6 Computer’s Role in 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1.7 Cybercrime Statistics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1.8 Prevention of Cybercrime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1.9 Hacker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1.10 Crackers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1.11 </a:t>
            </a:r>
            <a:r>
              <a:rPr lang="en-US" dirty="0" err="1">
                <a:solidFill>
                  <a:schemeClr val="bg1"/>
                </a:solidFill>
                <a:latin typeface="Times New Roman" panose="02020603050405020304" pitchFamily="18" charset="0"/>
                <a:cs typeface="Times New Roman" panose="02020603050405020304" pitchFamily="18" charset="0"/>
              </a:rPr>
              <a:t>Phreakers</a:t>
            </a:r>
            <a:r>
              <a:rPr lang="en-US" dirty="0">
                <a:solidFill>
                  <a:schemeClr val="bg1"/>
                </a:solidFill>
                <a:latin typeface="Times New Roman" panose="02020603050405020304" pitchFamily="18" charset="0"/>
                <a:cs typeface="Times New Roman" panose="02020603050405020304" pitchFamily="18" charset="0"/>
              </a:rPr>
              <a:t>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1.12 Ethical Hacking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1.13 Hacking &amp; Ethical Hacking</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1.14 Steps of Ethical Hacking</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1.15 Tools for Ethical Hacking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1.16 What to Do if Been Hacked?</a:t>
            </a:r>
          </a:p>
        </p:txBody>
      </p:sp>
      <p:sp>
        <p:nvSpPr>
          <p:cNvPr id="7" name="TextBox 6"/>
          <p:cNvSpPr txBox="1"/>
          <p:nvPr/>
        </p:nvSpPr>
        <p:spPr>
          <a:xfrm>
            <a:off x="3853132" y="954656"/>
            <a:ext cx="7510732" cy="1446550"/>
          </a:xfrm>
          <a:prstGeom prst="rect">
            <a:avLst/>
          </a:prstGeom>
          <a:noFill/>
        </p:spPr>
        <p:txBody>
          <a:bodyPr wrap="square" rtlCol="0">
            <a:spAutoFit/>
          </a:bodyPr>
          <a:lstStyle/>
          <a:p>
            <a:pPr algn="ctr"/>
            <a:r>
              <a:rPr lang="en-US" sz="4400" b="1" dirty="0">
                <a:latin typeface="Times New Roman" pitchFamily="18" charset="0"/>
                <a:cs typeface="Times New Roman" pitchFamily="18" charset="0"/>
              </a:rPr>
              <a:t>Chapter  One</a:t>
            </a:r>
          </a:p>
          <a:p>
            <a:pPr algn="ctr"/>
            <a:endParaRPr lang="en-US" sz="4400" b="1" dirty="0">
              <a:latin typeface="Times New Roman" pitchFamily="18" charset="0"/>
              <a:cs typeface="Times New Roman" pitchFamily="18" charset="0"/>
            </a:endParaRPr>
          </a:p>
        </p:txBody>
      </p:sp>
    </p:spTree>
    <p:extLst>
      <p:ext uri="{BB962C8B-B14F-4D97-AF65-F5344CB8AC3E}">
        <p14:creationId xmlns:p14="http://schemas.microsoft.com/office/powerpoint/2010/main" val="23527490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3220528" cy="6858000"/>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r>
              <a:rPr lang="en-US" dirty="0">
                <a:solidFill>
                  <a:schemeClr val="bg1"/>
                </a:solidFill>
                <a:latin typeface="Times New Roman" panose="02020603050405020304" pitchFamily="18" charset="0"/>
                <a:cs typeface="Times New Roman" panose="02020603050405020304" pitchFamily="18" charset="0"/>
              </a:rPr>
              <a:t>1.1 Cybercrime</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1.2 Categories of Cybercrimes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1.3 Types of Cybercrimes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1.4 Internet Spawns Crime</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1.5 Worms Versus Viruses</a:t>
            </a:r>
            <a:r>
              <a:rPr lang="en-US" b="1" dirty="0">
                <a:solidFill>
                  <a:srgbClr val="00589A"/>
                </a:solidFill>
                <a:latin typeface="Times New Roman" panose="02020603050405020304" pitchFamily="18" charset="0"/>
                <a:cs typeface="Times New Roman" panose="02020603050405020304" pitchFamily="18" charset="0"/>
              </a:rPr>
              <a:t> </a:t>
            </a:r>
          </a:p>
          <a:p>
            <a:pPr>
              <a:lnSpc>
                <a:spcPct val="150000"/>
              </a:lnSpc>
            </a:pPr>
            <a:r>
              <a:rPr lang="it-IT" dirty="0">
                <a:solidFill>
                  <a:schemeClr val="bg1"/>
                </a:solidFill>
                <a:latin typeface="Times New Roman" panose="02020603050405020304" pitchFamily="18" charset="0"/>
                <a:cs typeface="Times New Roman" panose="02020603050405020304" pitchFamily="18" charset="0"/>
              </a:rPr>
              <a:t>1.6 Computer’s Role in 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1.7 Cybercrime Statistics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1.8 Prevention of Cybercrime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1.9 Hacker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1.10 Crackers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1.11 </a:t>
            </a:r>
            <a:r>
              <a:rPr lang="en-US" dirty="0" err="1">
                <a:solidFill>
                  <a:schemeClr val="bg1"/>
                </a:solidFill>
                <a:latin typeface="Times New Roman" panose="02020603050405020304" pitchFamily="18" charset="0"/>
                <a:cs typeface="Times New Roman" panose="02020603050405020304" pitchFamily="18" charset="0"/>
              </a:rPr>
              <a:t>Phreakers</a:t>
            </a:r>
            <a:r>
              <a:rPr lang="en-US" dirty="0">
                <a:solidFill>
                  <a:schemeClr val="bg1"/>
                </a:solidFill>
                <a:latin typeface="Times New Roman" panose="02020603050405020304" pitchFamily="18" charset="0"/>
                <a:cs typeface="Times New Roman" panose="02020603050405020304" pitchFamily="18" charset="0"/>
              </a:rPr>
              <a:t>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1.12 Ethical Hacking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1.13 Hacking &amp; Ethical Hacking</a:t>
            </a:r>
          </a:p>
          <a:p>
            <a:pPr>
              <a:lnSpc>
                <a:spcPct val="150000"/>
              </a:lnSpc>
            </a:pPr>
            <a:r>
              <a:rPr lang="en-US" b="1" dirty="0">
                <a:solidFill>
                  <a:srgbClr val="00589A"/>
                </a:solidFill>
                <a:latin typeface="Times New Roman" panose="02020603050405020304" pitchFamily="18" charset="0"/>
                <a:cs typeface="Times New Roman" panose="02020603050405020304" pitchFamily="18" charset="0"/>
              </a:rPr>
              <a:t>1.14 Steps of </a:t>
            </a:r>
            <a:r>
              <a:rPr lang="en-US" b="1" dirty="0">
                <a:solidFill>
                  <a:schemeClr val="accent3"/>
                </a:solidFill>
                <a:latin typeface="Times New Roman" panose="02020603050405020304" pitchFamily="18" charset="0"/>
                <a:cs typeface="Times New Roman" panose="02020603050405020304" pitchFamily="18" charset="0"/>
              </a:rPr>
              <a:t>Ethical</a:t>
            </a:r>
            <a:r>
              <a:rPr lang="en-US" b="1" dirty="0">
                <a:solidFill>
                  <a:srgbClr val="00589A"/>
                </a:solidFill>
                <a:latin typeface="Times New Roman" panose="02020603050405020304" pitchFamily="18" charset="0"/>
                <a:cs typeface="Times New Roman" panose="02020603050405020304" pitchFamily="18" charset="0"/>
              </a:rPr>
              <a:t> Hacking</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1.15 Tools for Ethical Hacking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1.16 What to Do if Been Hacked?</a:t>
            </a:r>
          </a:p>
        </p:txBody>
      </p:sp>
      <p:sp>
        <p:nvSpPr>
          <p:cNvPr id="2" name="TextBox 1">
            <a:extLst>
              <a:ext uri="{FF2B5EF4-FFF2-40B4-BE49-F238E27FC236}">
                <a16:creationId xmlns:a16="http://schemas.microsoft.com/office/drawing/2014/main" id="{47ED7B7E-869F-4423-88E7-907075DE66FA}"/>
              </a:ext>
            </a:extLst>
          </p:cNvPr>
          <p:cNvSpPr txBox="1"/>
          <p:nvPr/>
        </p:nvSpPr>
        <p:spPr>
          <a:xfrm>
            <a:off x="3468414" y="536028"/>
            <a:ext cx="2627586" cy="4154984"/>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Steps of Ethical Hacking :</a:t>
            </a:r>
            <a:r>
              <a:rPr lang="en-US" dirty="0">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a:p>
            <a:r>
              <a:rPr lang="en-US" b="1" i="1" dirty="0">
                <a:latin typeface="Times New Roman" panose="02020603050405020304" pitchFamily="18" charset="0"/>
                <a:cs typeface="Times New Roman" panose="02020603050405020304" pitchFamily="18" charset="0"/>
              </a:rPr>
              <a:t>1. Reconnaissance : </a:t>
            </a:r>
          </a:p>
          <a:p>
            <a:r>
              <a:rPr lang="en-US" dirty="0">
                <a:latin typeface="Times New Roman" panose="02020603050405020304" pitchFamily="18" charset="0"/>
                <a:cs typeface="Times New Roman" panose="02020603050405020304" pitchFamily="18" charset="0"/>
              </a:rPr>
              <a:t>Reconnaissance is the phase where the attacker gathers information about a target using active or passive</a:t>
            </a:r>
          </a:p>
          <a:p>
            <a:r>
              <a:rPr lang="en-US" dirty="0">
                <a:latin typeface="Times New Roman" panose="02020603050405020304" pitchFamily="18" charset="0"/>
                <a:cs typeface="Times New Roman" panose="02020603050405020304" pitchFamily="18" charset="0"/>
              </a:rPr>
              <a:t>means as shown in Figure. </a:t>
            </a:r>
          </a:p>
          <a:p>
            <a:r>
              <a:rPr lang="en-US" dirty="0">
                <a:latin typeface="Times New Roman" panose="02020603050405020304" pitchFamily="18" charset="0"/>
                <a:cs typeface="Times New Roman" panose="02020603050405020304" pitchFamily="18" charset="0"/>
              </a:rPr>
              <a:t>The tools that are widely used in this process are NMAP, </a:t>
            </a:r>
            <a:r>
              <a:rPr lang="en-US" dirty="0" err="1">
                <a:latin typeface="Times New Roman" panose="02020603050405020304" pitchFamily="18" charset="0"/>
                <a:cs typeface="Times New Roman" panose="02020603050405020304" pitchFamily="18" charset="0"/>
              </a:rPr>
              <a:t>Hping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Maltego</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and Google Dorks</a:t>
            </a:r>
            <a:endParaRPr lang="en-US"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BE2C980E-F3F6-4C16-9F1D-7043DEB97B6A}"/>
              </a:ext>
            </a:extLst>
          </p:cNvPr>
          <p:cNvPicPr>
            <a:picLocks noChangeAspect="1"/>
          </p:cNvPicPr>
          <p:nvPr/>
        </p:nvPicPr>
        <p:blipFill>
          <a:blip r:embed="rId2"/>
          <a:stretch>
            <a:fillRect/>
          </a:stretch>
        </p:blipFill>
        <p:spPr>
          <a:xfrm>
            <a:off x="6343885" y="536027"/>
            <a:ext cx="5518089" cy="4326059"/>
          </a:xfrm>
          <a:prstGeom prst="rect">
            <a:avLst/>
          </a:prstGeom>
        </p:spPr>
      </p:pic>
    </p:spTree>
    <p:extLst>
      <p:ext uri="{BB962C8B-B14F-4D97-AF65-F5344CB8AC3E}">
        <p14:creationId xmlns:p14="http://schemas.microsoft.com/office/powerpoint/2010/main" val="21389570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3220528" cy="6858000"/>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r>
              <a:rPr lang="en-US" dirty="0">
                <a:solidFill>
                  <a:schemeClr val="bg1"/>
                </a:solidFill>
                <a:latin typeface="Times New Roman" panose="02020603050405020304" pitchFamily="18" charset="0"/>
                <a:cs typeface="Times New Roman" panose="02020603050405020304" pitchFamily="18" charset="0"/>
              </a:rPr>
              <a:t>1.1 Cybercrime</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1.2 Categories of Cybercrimes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1.3 Types of Cybercrimes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1.4 Internet Spawns Crime</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1.5 Worms Versus Viruses</a:t>
            </a:r>
            <a:r>
              <a:rPr lang="en-US" b="1" dirty="0">
                <a:solidFill>
                  <a:srgbClr val="00589A"/>
                </a:solidFill>
                <a:latin typeface="Times New Roman" panose="02020603050405020304" pitchFamily="18" charset="0"/>
                <a:cs typeface="Times New Roman" panose="02020603050405020304" pitchFamily="18" charset="0"/>
              </a:rPr>
              <a:t> </a:t>
            </a:r>
          </a:p>
          <a:p>
            <a:pPr>
              <a:lnSpc>
                <a:spcPct val="150000"/>
              </a:lnSpc>
            </a:pPr>
            <a:r>
              <a:rPr lang="it-IT" dirty="0">
                <a:solidFill>
                  <a:schemeClr val="bg1"/>
                </a:solidFill>
                <a:latin typeface="Times New Roman" panose="02020603050405020304" pitchFamily="18" charset="0"/>
                <a:cs typeface="Times New Roman" panose="02020603050405020304" pitchFamily="18" charset="0"/>
              </a:rPr>
              <a:t>1.6 Computer’s Role in 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1.7 Cybercrime Statistics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1.8 Prevention of Cybercrime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1.9 Hacker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1.10 Crackers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1.11 </a:t>
            </a:r>
            <a:r>
              <a:rPr lang="en-US" dirty="0" err="1">
                <a:solidFill>
                  <a:schemeClr val="bg1"/>
                </a:solidFill>
                <a:latin typeface="Times New Roman" panose="02020603050405020304" pitchFamily="18" charset="0"/>
                <a:cs typeface="Times New Roman" panose="02020603050405020304" pitchFamily="18" charset="0"/>
              </a:rPr>
              <a:t>Phreakers</a:t>
            </a:r>
            <a:r>
              <a:rPr lang="en-US" dirty="0">
                <a:solidFill>
                  <a:schemeClr val="bg1"/>
                </a:solidFill>
                <a:latin typeface="Times New Roman" panose="02020603050405020304" pitchFamily="18" charset="0"/>
                <a:cs typeface="Times New Roman" panose="02020603050405020304" pitchFamily="18" charset="0"/>
              </a:rPr>
              <a:t>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1.12 Ethical Hacking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1.13 Hacking &amp; Ethical Hacking</a:t>
            </a:r>
          </a:p>
          <a:p>
            <a:pPr>
              <a:lnSpc>
                <a:spcPct val="150000"/>
              </a:lnSpc>
            </a:pPr>
            <a:r>
              <a:rPr lang="en-US" b="1" dirty="0">
                <a:solidFill>
                  <a:schemeClr val="accent3"/>
                </a:solidFill>
                <a:latin typeface="Times New Roman" panose="02020603050405020304" pitchFamily="18" charset="0"/>
                <a:cs typeface="Times New Roman" panose="02020603050405020304" pitchFamily="18" charset="0"/>
              </a:rPr>
              <a:t>1.14 Steps of Ethical Hacking</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1.15 Tools for Ethical Hacking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1.16 What to Do if Been Hacked?</a:t>
            </a:r>
          </a:p>
        </p:txBody>
      </p:sp>
      <p:sp>
        <p:nvSpPr>
          <p:cNvPr id="3" name="TextBox 2">
            <a:extLst>
              <a:ext uri="{FF2B5EF4-FFF2-40B4-BE49-F238E27FC236}">
                <a16:creationId xmlns:a16="http://schemas.microsoft.com/office/drawing/2014/main" id="{A72286F6-3B32-4D06-B80A-6B45A5D02FF1}"/>
              </a:ext>
            </a:extLst>
          </p:cNvPr>
          <p:cNvSpPr txBox="1"/>
          <p:nvPr/>
        </p:nvSpPr>
        <p:spPr>
          <a:xfrm>
            <a:off x="3421810" y="536028"/>
            <a:ext cx="2881223" cy="4154984"/>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Steps of Ethical Hacking : </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2. Scanning : </a:t>
            </a:r>
          </a:p>
          <a:p>
            <a:r>
              <a:rPr lang="en-US" dirty="0">
                <a:latin typeface="Times New Roman" panose="02020603050405020304" pitchFamily="18" charset="0"/>
                <a:cs typeface="Times New Roman" panose="02020603050405020304" pitchFamily="18" charset="0"/>
              </a:rPr>
              <a:t>In scanning, the attacker begins to actively probe a target machine or network for vulnerabilities that can</a:t>
            </a:r>
          </a:p>
          <a:p>
            <a:r>
              <a:rPr lang="en-US" dirty="0">
                <a:latin typeface="Times New Roman" panose="02020603050405020304" pitchFamily="18" charset="0"/>
                <a:cs typeface="Times New Roman" panose="02020603050405020304" pitchFamily="18" charset="0"/>
              </a:rPr>
              <a:t>be exploited as shown in Figure .</a:t>
            </a:r>
          </a:p>
          <a:p>
            <a:r>
              <a:rPr lang="en-US" dirty="0">
                <a:latin typeface="Times New Roman" panose="02020603050405020304" pitchFamily="18" charset="0"/>
                <a:cs typeface="Times New Roman" panose="02020603050405020304" pitchFamily="18" charset="0"/>
              </a:rPr>
              <a:t>The tools used in this process are Nessus, Nexpose, Wireshark, and</a:t>
            </a:r>
          </a:p>
          <a:p>
            <a:r>
              <a:rPr lang="en-US" dirty="0">
                <a:latin typeface="Times New Roman" panose="02020603050405020304" pitchFamily="18" charset="0"/>
                <a:cs typeface="Times New Roman" panose="02020603050405020304" pitchFamily="18" charset="0"/>
              </a:rPr>
              <a:t>NMAP</a:t>
            </a:r>
            <a:endParaRPr lang="en-US"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3D72C67-13EE-4FC4-B1F8-BD3F6A640AE3}"/>
              </a:ext>
            </a:extLst>
          </p:cNvPr>
          <p:cNvPicPr>
            <a:picLocks noChangeAspect="1"/>
          </p:cNvPicPr>
          <p:nvPr/>
        </p:nvPicPr>
        <p:blipFill>
          <a:blip r:embed="rId2"/>
          <a:stretch>
            <a:fillRect/>
          </a:stretch>
        </p:blipFill>
        <p:spPr>
          <a:xfrm>
            <a:off x="6504315" y="649539"/>
            <a:ext cx="5471171" cy="4748574"/>
          </a:xfrm>
          <a:prstGeom prst="rect">
            <a:avLst/>
          </a:prstGeom>
        </p:spPr>
      </p:pic>
    </p:spTree>
    <p:extLst>
      <p:ext uri="{BB962C8B-B14F-4D97-AF65-F5344CB8AC3E}">
        <p14:creationId xmlns:p14="http://schemas.microsoft.com/office/powerpoint/2010/main" val="18201823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3220528" cy="6858000"/>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r>
              <a:rPr lang="en-US" dirty="0">
                <a:solidFill>
                  <a:schemeClr val="bg1"/>
                </a:solidFill>
                <a:latin typeface="Times New Roman" panose="02020603050405020304" pitchFamily="18" charset="0"/>
                <a:cs typeface="Times New Roman" panose="02020603050405020304" pitchFamily="18" charset="0"/>
              </a:rPr>
              <a:t>1.1 Cybercrime</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1.2 Categories of Cybercrimes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1.3 Types of Cybercrimes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1.4 Internet Spawns Crime</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1.5 Worms Versus Viruses</a:t>
            </a:r>
            <a:r>
              <a:rPr lang="en-US" b="1" dirty="0">
                <a:solidFill>
                  <a:srgbClr val="00589A"/>
                </a:solidFill>
                <a:latin typeface="Times New Roman" panose="02020603050405020304" pitchFamily="18" charset="0"/>
                <a:cs typeface="Times New Roman" panose="02020603050405020304" pitchFamily="18" charset="0"/>
              </a:rPr>
              <a:t> </a:t>
            </a:r>
          </a:p>
          <a:p>
            <a:pPr>
              <a:lnSpc>
                <a:spcPct val="150000"/>
              </a:lnSpc>
            </a:pPr>
            <a:r>
              <a:rPr lang="it-IT" dirty="0">
                <a:solidFill>
                  <a:schemeClr val="bg1"/>
                </a:solidFill>
                <a:latin typeface="Times New Roman" panose="02020603050405020304" pitchFamily="18" charset="0"/>
                <a:cs typeface="Times New Roman" panose="02020603050405020304" pitchFamily="18" charset="0"/>
              </a:rPr>
              <a:t>1.6 Computer’s Role in 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1.7 Cybercrime Statistics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1.8 Prevention of Cybercrime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1.9 Hacker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1.10 Crackers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1.11 </a:t>
            </a:r>
            <a:r>
              <a:rPr lang="en-US" dirty="0" err="1">
                <a:solidFill>
                  <a:schemeClr val="bg1"/>
                </a:solidFill>
                <a:latin typeface="Times New Roman" panose="02020603050405020304" pitchFamily="18" charset="0"/>
                <a:cs typeface="Times New Roman" panose="02020603050405020304" pitchFamily="18" charset="0"/>
              </a:rPr>
              <a:t>Phreakers</a:t>
            </a:r>
            <a:r>
              <a:rPr lang="en-US" dirty="0">
                <a:solidFill>
                  <a:schemeClr val="bg1"/>
                </a:solidFill>
                <a:latin typeface="Times New Roman" panose="02020603050405020304" pitchFamily="18" charset="0"/>
                <a:cs typeface="Times New Roman" panose="02020603050405020304" pitchFamily="18" charset="0"/>
              </a:rPr>
              <a:t>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1.12 Ethical Hacking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1.13 Hacking &amp; Ethical Hacking</a:t>
            </a:r>
          </a:p>
          <a:p>
            <a:pPr>
              <a:lnSpc>
                <a:spcPct val="150000"/>
              </a:lnSpc>
            </a:pPr>
            <a:r>
              <a:rPr lang="en-US" b="1" dirty="0">
                <a:solidFill>
                  <a:schemeClr val="accent3"/>
                </a:solidFill>
                <a:latin typeface="Times New Roman" panose="02020603050405020304" pitchFamily="18" charset="0"/>
                <a:cs typeface="Times New Roman" panose="02020603050405020304" pitchFamily="18" charset="0"/>
              </a:rPr>
              <a:t>1.14 Steps of Ethical Hacking</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1.15 Tools for Ethical Hacking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1.16 What to Do if Been Hacked?</a:t>
            </a:r>
          </a:p>
        </p:txBody>
      </p:sp>
      <p:sp>
        <p:nvSpPr>
          <p:cNvPr id="3" name="TextBox 2">
            <a:extLst>
              <a:ext uri="{FF2B5EF4-FFF2-40B4-BE49-F238E27FC236}">
                <a16:creationId xmlns:a16="http://schemas.microsoft.com/office/drawing/2014/main" id="{4004BCDC-234F-43C1-8614-8F55BFCD0152}"/>
              </a:ext>
            </a:extLst>
          </p:cNvPr>
          <p:cNvSpPr txBox="1"/>
          <p:nvPr/>
        </p:nvSpPr>
        <p:spPr>
          <a:xfrm>
            <a:off x="3468414" y="536028"/>
            <a:ext cx="2627586" cy="387798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Steps of Ethical Hacking : </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3. Gaining Access :  </a:t>
            </a:r>
          </a:p>
          <a:p>
            <a:r>
              <a:rPr lang="en-US" dirty="0">
                <a:latin typeface="Times New Roman" panose="02020603050405020304" pitchFamily="18" charset="0"/>
                <a:cs typeface="Times New Roman" panose="02020603050405020304" pitchFamily="18" charset="0"/>
              </a:rPr>
              <a:t>In this process, the vulnerability is located and you attempt to exploit it in order to enter into the system as</a:t>
            </a:r>
          </a:p>
          <a:p>
            <a:r>
              <a:rPr lang="en-US" dirty="0">
                <a:latin typeface="Times New Roman" panose="02020603050405020304" pitchFamily="18" charset="0"/>
                <a:cs typeface="Times New Roman" panose="02020603050405020304" pitchFamily="18" charset="0"/>
              </a:rPr>
              <a:t>shown in Figure.</a:t>
            </a:r>
          </a:p>
          <a:p>
            <a:r>
              <a:rPr lang="en-US" dirty="0">
                <a:latin typeface="Times New Roman" panose="02020603050405020304" pitchFamily="18" charset="0"/>
                <a:cs typeface="Times New Roman" panose="02020603050405020304" pitchFamily="18" charset="0"/>
              </a:rPr>
              <a:t>The primary tool that is used in this process is Metasploit.</a:t>
            </a:r>
            <a:endParaRPr lang="en-US"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B33A0BD-A495-40AB-B0B7-E349FD178FB8}"/>
              </a:ext>
            </a:extLst>
          </p:cNvPr>
          <p:cNvPicPr>
            <a:picLocks noChangeAspect="1"/>
          </p:cNvPicPr>
          <p:nvPr/>
        </p:nvPicPr>
        <p:blipFill>
          <a:blip r:embed="rId2"/>
          <a:stretch>
            <a:fillRect/>
          </a:stretch>
        </p:blipFill>
        <p:spPr>
          <a:xfrm>
            <a:off x="6343886" y="536029"/>
            <a:ext cx="5543314" cy="5063884"/>
          </a:xfrm>
          <a:prstGeom prst="rect">
            <a:avLst/>
          </a:prstGeom>
        </p:spPr>
      </p:pic>
    </p:spTree>
    <p:extLst>
      <p:ext uri="{BB962C8B-B14F-4D97-AF65-F5344CB8AC3E}">
        <p14:creationId xmlns:p14="http://schemas.microsoft.com/office/powerpoint/2010/main" val="3864217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3220528" cy="6858000"/>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r>
              <a:rPr lang="en-US" dirty="0">
                <a:solidFill>
                  <a:schemeClr val="bg1"/>
                </a:solidFill>
                <a:latin typeface="Times New Roman" panose="02020603050405020304" pitchFamily="18" charset="0"/>
                <a:cs typeface="Times New Roman" panose="02020603050405020304" pitchFamily="18" charset="0"/>
              </a:rPr>
              <a:t>1.1 Cybercrime</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1.2 Categories of Cybercrimes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1.3 Types of Cybercrimes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1.4 Internet Spawns Crime</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1.5 Worms Versus Viruses</a:t>
            </a:r>
            <a:r>
              <a:rPr lang="en-US" b="1" dirty="0">
                <a:solidFill>
                  <a:srgbClr val="00589A"/>
                </a:solidFill>
                <a:latin typeface="Times New Roman" panose="02020603050405020304" pitchFamily="18" charset="0"/>
                <a:cs typeface="Times New Roman" panose="02020603050405020304" pitchFamily="18" charset="0"/>
              </a:rPr>
              <a:t> </a:t>
            </a:r>
          </a:p>
          <a:p>
            <a:pPr>
              <a:lnSpc>
                <a:spcPct val="150000"/>
              </a:lnSpc>
            </a:pPr>
            <a:r>
              <a:rPr lang="it-IT" dirty="0">
                <a:solidFill>
                  <a:schemeClr val="bg1"/>
                </a:solidFill>
                <a:latin typeface="Times New Roman" panose="02020603050405020304" pitchFamily="18" charset="0"/>
                <a:cs typeface="Times New Roman" panose="02020603050405020304" pitchFamily="18" charset="0"/>
              </a:rPr>
              <a:t>1.6 Computer’s Role in 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1.7 Cybercrime Statistics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1.8 Prevention of Cybercrime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1.9 Hacker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1.10 Crackers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1.11 </a:t>
            </a:r>
            <a:r>
              <a:rPr lang="en-US" dirty="0" err="1">
                <a:solidFill>
                  <a:schemeClr val="bg1"/>
                </a:solidFill>
                <a:latin typeface="Times New Roman" panose="02020603050405020304" pitchFamily="18" charset="0"/>
                <a:cs typeface="Times New Roman" panose="02020603050405020304" pitchFamily="18" charset="0"/>
              </a:rPr>
              <a:t>Phreakers</a:t>
            </a:r>
            <a:r>
              <a:rPr lang="en-US" dirty="0">
                <a:solidFill>
                  <a:schemeClr val="bg1"/>
                </a:solidFill>
                <a:latin typeface="Times New Roman" panose="02020603050405020304" pitchFamily="18" charset="0"/>
                <a:cs typeface="Times New Roman" panose="02020603050405020304" pitchFamily="18" charset="0"/>
              </a:rPr>
              <a:t>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1.12 Ethical Hacking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1.13 Hacking &amp; Ethical Hacking</a:t>
            </a:r>
          </a:p>
          <a:p>
            <a:pPr>
              <a:lnSpc>
                <a:spcPct val="150000"/>
              </a:lnSpc>
            </a:pPr>
            <a:r>
              <a:rPr lang="en-US" b="1" dirty="0">
                <a:solidFill>
                  <a:srgbClr val="00589A"/>
                </a:solidFill>
                <a:latin typeface="Times New Roman" panose="02020603050405020304" pitchFamily="18" charset="0"/>
                <a:cs typeface="Times New Roman" panose="02020603050405020304" pitchFamily="18" charset="0"/>
              </a:rPr>
              <a:t>1.14 Steps of Ethical Hacking</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1.15 Tools for Ethical Hacking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1.16 What to Do if Been Hacked?</a:t>
            </a:r>
          </a:p>
        </p:txBody>
      </p:sp>
      <p:sp>
        <p:nvSpPr>
          <p:cNvPr id="3" name="TextBox 2">
            <a:extLst>
              <a:ext uri="{FF2B5EF4-FFF2-40B4-BE49-F238E27FC236}">
                <a16:creationId xmlns:a16="http://schemas.microsoft.com/office/drawing/2014/main" id="{C5BAD6A1-24B1-41BE-AB7D-6DFA3DF7DC57}"/>
              </a:ext>
            </a:extLst>
          </p:cNvPr>
          <p:cNvSpPr txBox="1"/>
          <p:nvPr/>
        </p:nvSpPr>
        <p:spPr>
          <a:xfrm>
            <a:off x="3468414" y="536028"/>
            <a:ext cx="2627586" cy="4708981"/>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Steps of Ethical Hacking : </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4. Maintaining Access : </a:t>
            </a:r>
          </a:p>
          <a:p>
            <a:pPr algn="just"/>
            <a:r>
              <a:rPr lang="en-US" dirty="0">
                <a:latin typeface="Times New Roman" panose="02020603050405020304" pitchFamily="18" charset="0"/>
                <a:cs typeface="Times New Roman" panose="02020603050405020304" pitchFamily="18" charset="0"/>
              </a:rPr>
              <a:t>It is the process where the hacker has already gained access into a system as shown in Figure. After gaining access, the hacker installs some backdoors in order to enter into the system when he/she needs access in this owned system in future. Metasploit is the preferred tool in this process.</a:t>
            </a:r>
            <a:endParaRPr lang="en-US"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89A78FE-2FF9-4AFE-B236-EF5D77AD58A5}"/>
              </a:ext>
            </a:extLst>
          </p:cNvPr>
          <p:cNvPicPr>
            <a:picLocks noChangeAspect="1"/>
          </p:cNvPicPr>
          <p:nvPr/>
        </p:nvPicPr>
        <p:blipFill>
          <a:blip r:embed="rId2"/>
          <a:stretch>
            <a:fillRect/>
          </a:stretch>
        </p:blipFill>
        <p:spPr>
          <a:xfrm>
            <a:off x="6343886" y="536028"/>
            <a:ext cx="5455028" cy="5770179"/>
          </a:xfrm>
          <a:prstGeom prst="rect">
            <a:avLst/>
          </a:prstGeom>
        </p:spPr>
      </p:pic>
    </p:spTree>
    <p:extLst>
      <p:ext uri="{BB962C8B-B14F-4D97-AF65-F5344CB8AC3E}">
        <p14:creationId xmlns:p14="http://schemas.microsoft.com/office/powerpoint/2010/main" val="1604895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3220528" cy="6858000"/>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r>
              <a:rPr lang="en-US" dirty="0">
                <a:solidFill>
                  <a:schemeClr val="bg1"/>
                </a:solidFill>
                <a:latin typeface="Times New Roman" panose="02020603050405020304" pitchFamily="18" charset="0"/>
                <a:cs typeface="Times New Roman" panose="02020603050405020304" pitchFamily="18" charset="0"/>
              </a:rPr>
              <a:t>1.1 Cybercrime</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1.2 Categories of Cybercrimes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1.3 Types of Cybercrimes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1.4 Internet Spawns Crime</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1.5 Worms Versus Viruses</a:t>
            </a:r>
            <a:r>
              <a:rPr lang="en-US" b="1" dirty="0">
                <a:solidFill>
                  <a:srgbClr val="00589A"/>
                </a:solidFill>
                <a:latin typeface="Times New Roman" panose="02020603050405020304" pitchFamily="18" charset="0"/>
                <a:cs typeface="Times New Roman" panose="02020603050405020304" pitchFamily="18" charset="0"/>
              </a:rPr>
              <a:t> </a:t>
            </a:r>
          </a:p>
          <a:p>
            <a:pPr>
              <a:lnSpc>
                <a:spcPct val="150000"/>
              </a:lnSpc>
            </a:pPr>
            <a:r>
              <a:rPr lang="it-IT" dirty="0">
                <a:solidFill>
                  <a:schemeClr val="bg1"/>
                </a:solidFill>
                <a:latin typeface="Times New Roman" panose="02020603050405020304" pitchFamily="18" charset="0"/>
                <a:cs typeface="Times New Roman" panose="02020603050405020304" pitchFamily="18" charset="0"/>
              </a:rPr>
              <a:t>1.6 Computer’s Role in 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1.7 Cybercrime Statistics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1.8 Prevention of Cybercrime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1.9 Hacker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1.10 Crackers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1.11 </a:t>
            </a:r>
            <a:r>
              <a:rPr lang="en-US" dirty="0" err="1">
                <a:solidFill>
                  <a:schemeClr val="bg1"/>
                </a:solidFill>
                <a:latin typeface="Times New Roman" panose="02020603050405020304" pitchFamily="18" charset="0"/>
                <a:cs typeface="Times New Roman" panose="02020603050405020304" pitchFamily="18" charset="0"/>
              </a:rPr>
              <a:t>Phreakers</a:t>
            </a:r>
            <a:r>
              <a:rPr lang="en-US" dirty="0">
                <a:solidFill>
                  <a:schemeClr val="bg1"/>
                </a:solidFill>
                <a:latin typeface="Times New Roman" panose="02020603050405020304" pitchFamily="18" charset="0"/>
                <a:cs typeface="Times New Roman" panose="02020603050405020304" pitchFamily="18" charset="0"/>
              </a:rPr>
              <a:t>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1.12 Ethical Hacking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1.13 Hacking &amp; Ethical Hacking</a:t>
            </a:r>
          </a:p>
          <a:p>
            <a:pPr>
              <a:lnSpc>
                <a:spcPct val="150000"/>
              </a:lnSpc>
            </a:pPr>
            <a:r>
              <a:rPr lang="en-US" b="1" dirty="0">
                <a:solidFill>
                  <a:srgbClr val="00589A"/>
                </a:solidFill>
                <a:latin typeface="Times New Roman" panose="02020603050405020304" pitchFamily="18" charset="0"/>
                <a:cs typeface="Times New Roman" panose="02020603050405020304" pitchFamily="18" charset="0"/>
              </a:rPr>
              <a:t>1.14 Steps of Ethical Hacking</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1.15 Tools for Ethical Hacking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1.16 What to Do if Been Hacked?</a:t>
            </a:r>
          </a:p>
        </p:txBody>
      </p:sp>
      <p:sp>
        <p:nvSpPr>
          <p:cNvPr id="3" name="TextBox 2">
            <a:extLst>
              <a:ext uri="{FF2B5EF4-FFF2-40B4-BE49-F238E27FC236}">
                <a16:creationId xmlns:a16="http://schemas.microsoft.com/office/drawing/2014/main" id="{EE352DC7-0A99-47C5-86FE-13C889D5080C}"/>
              </a:ext>
            </a:extLst>
          </p:cNvPr>
          <p:cNvSpPr txBox="1"/>
          <p:nvPr/>
        </p:nvSpPr>
        <p:spPr>
          <a:xfrm>
            <a:off x="3468414" y="536028"/>
            <a:ext cx="2627586" cy="3323987"/>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Steps of Ethical Hacking : </a:t>
            </a:r>
          </a:p>
          <a:p>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5. Clearing Tracks : </a:t>
            </a:r>
          </a:p>
          <a:p>
            <a:pPr algn="just"/>
            <a:r>
              <a:rPr lang="en-US" dirty="0">
                <a:latin typeface="Times New Roman" panose="02020603050405020304" pitchFamily="18" charset="0"/>
                <a:cs typeface="Times New Roman" panose="02020603050405020304" pitchFamily="18" charset="0"/>
              </a:rPr>
              <a:t>This process is actually an unethical activity. It has to do with the deletion of logs of all the activities that take place during the hacking process as shown in Figure.</a:t>
            </a:r>
            <a:endParaRPr lang="en-US"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29319D5-4498-416E-BAE0-57FF078B7AEB}"/>
              </a:ext>
            </a:extLst>
          </p:cNvPr>
          <p:cNvPicPr>
            <a:picLocks noChangeAspect="1"/>
          </p:cNvPicPr>
          <p:nvPr/>
        </p:nvPicPr>
        <p:blipFill>
          <a:blip r:embed="rId2"/>
          <a:stretch>
            <a:fillRect/>
          </a:stretch>
        </p:blipFill>
        <p:spPr>
          <a:xfrm>
            <a:off x="6343886" y="599090"/>
            <a:ext cx="5555926" cy="5341357"/>
          </a:xfrm>
          <a:prstGeom prst="rect">
            <a:avLst/>
          </a:prstGeom>
        </p:spPr>
      </p:pic>
    </p:spTree>
    <p:extLst>
      <p:ext uri="{BB962C8B-B14F-4D97-AF65-F5344CB8AC3E}">
        <p14:creationId xmlns:p14="http://schemas.microsoft.com/office/powerpoint/2010/main" val="1916370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3220528" cy="6858000"/>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r>
              <a:rPr lang="en-US" dirty="0">
                <a:solidFill>
                  <a:schemeClr val="bg1"/>
                </a:solidFill>
                <a:latin typeface="Times New Roman" panose="02020603050405020304" pitchFamily="18" charset="0"/>
                <a:cs typeface="Times New Roman" panose="02020603050405020304" pitchFamily="18" charset="0"/>
              </a:rPr>
              <a:t>1.1 Cybercrime</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1.2 Categories of Cybercrimes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1.3 Types of Cybercrimes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1.4 Internet Spawns Crime</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1.5 Worms Versus Viruses</a:t>
            </a:r>
            <a:r>
              <a:rPr lang="en-US" b="1" dirty="0">
                <a:solidFill>
                  <a:srgbClr val="00589A"/>
                </a:solidFill>
                <a:latin typeface="Times New Roman" panose="02020603050405020304" pitchFamily="18" charset="0"/>
                <a:cs typeface="Times New Roman" panose="02020603050405020304" pitchFamily="18" charset="0"/>
              </a:rPr>
              <a:t> </a:t>
            </a:r>
          </a:p>
          <a:p>
            <a:pPr>
              <a:lnSpc>
                <a:spcPct val="150000"/>
              </a:lnSpc>
            </a:pPr>
            <a:r>
              <a:rPr lang="it-IT" dirty="0">
                <a:solidFill>
                  <a:schemeClr val="bg1"/>
                </a:solidFill>
                <a:latin typeface="Times New Roman" panose="02020603050405020304" pitchFamily="18" charset="0"/>
                <a:cs typeface="Times New Roman" panose="02020603050405020304" pitchFamily="18" charset="0"/>
              </a:rPr>
              <a:t>1.6 Computer’s Role in 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1.7 Cybercrime Statistics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1.8 Prevention of Cybercrime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1.9 Hacker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1.10 Crackers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1.11 </a:t>
            </a:r>
            <a:r>
              <a:rPr lang="en-US" dirty="0" err="1">
                <a:solidFill>
                  <a:schemeClr val="bg1"/>
                </a:solidFill>
                <a:latin typeface="Times New Roman" panose="02020603050405020304" pitchFamily="18" charset="0"/>
                <a:cs typeface="Times New Roman" panose="02020603050405020304" pitchFamily="18" charset="0"/>
              </a:rPr>
              <a:t>Phreakers</a:t>
            </a:r>
            <a:r>
              <a:rPr lang="en-US" dirty="0">
                <a:solidFill>
                  <a:schemeClr val="bg1"/>
                </a:solidFill>
                <a:latin typeface="Times New Roman" panose="02020603050405020304" pitchFamily="18" charset="0"/>
                <a:cs typeface="Times New Roman" panose="02020603050405020304" pitchFamily="18" charset="0"/>
              </a:rPr>
              <a:t>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1.12 Ethical Hacking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1.13 Hacking &amp; Ethical Hacking</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1.14 Steps of Ethical Hacking</a:t>
            </a:r>
          </a:p>
          <a:p>
            <a:pPr>
              <a:lnSpc>
                <a:spcPct val="150000"/>
              </a:lnSpc>
            </a:pPr>
            <a:r>
              <a:rPr lang="en-US" b="1" dirty="0">
                <a:solidFill>
                  <a:srgbClr val="00589A"/>
                </a:solidFill>
                <a:latin typeface="Times New Roman" panose="02020603050405020304" pitchFamily="18" charset="0"/>
                <a:cs typeface="Times New Roman" panose="02020603050405020304" pitchFamily="18" charset="0"/>
              </a:rPr>
              <a:t>1.15 Tools for Ethical Hacking</a:t>
            </a:r>
            <a:r>
              <a:rPr lang="en-US" dirty="0">
                <a:solidFill>
                  <a:schemeClr val="bg1"/>
                </a:solidFill>
                <a:latin typeface="Times New Roman" panose="02020603050405020304" pitchFamily="18" charset="0"/>
                <a:cs typeface="Times New Roman" panose="02020603050405020304" pitchFamily="18" charset="0"/>
              </a:rPr>
              <a:t>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1.16 What to Do if Been Hacked?</a:t>
            </a:r>
          </a:p>
        </p:txBody>
      </p:sp>
      <p:sp>
        <p:nvSpPr>
          <p:cNvPr id="3" name="TextBox 2">
            <a:extLst>
              <a:ext uri="{FF2B5EF4-FFF2-40B4-BE49-F238E27FC236}">
                <a16:creationId xmlns:a16="http://schemas.microsoft.com/office/drawing/2014/main" id="{1F86A2B5-5FD7-4A27-A20F-C674445FD2F0}"/>
              </a:ext>
            </a:extLst>
          </p:cNvPr>
          <p:cNvSpPr txBox="1"/>
          <p:nvPr/>
        </p:nvSpPr>
        <p:spPr>
          <a:xfrm>
            <a:off x="4355331" y="542334"/>
            <a:ext cx="6283240" cy="461665"/>
          </a:xfrm>
          <a:prstGeom prst="rect">
            <a:avLst/>
          </a:prstGeom>
          <a:noFill/>
        </p:spPr>
        <p:txBody>
          <a:bodyPr wrap="square" rtlCol="0">
            <a:spAutoFit/>
          </a:bodyPr>
          <a:lstStyle/>
          <a:p>
            <a:r>
              <a:rPr lang="en-US" sz="2400" b="1" dirty="0"/>
              <a:t>Exploring some Tools for Ethical Hacking</a:t>
            </a:r>
          </a:p>
        </p:txBody>
      </p:sp>
      <p:sp>
        <p:nvSpPr>
          <p:cNvPr id="2" name="TextBox 1">
            <a:extLst>
              <a:ext uri="{FF2B5EF4-FFF2-40B4-BE49-F238E27FC236}">
                <a16:creationId xmlns:a16="http://schemas.microsoft.com/office/drawing/2014/main" id="{46629662-6ECE-45FD-9591-336229858007}"/>
              </a:ext>
            </a:extLst>
          </p:cNvPr>
          <p:cNvSpPr txBox="1"/>
          <p:nvPr/>
        </p:nvSpPr>
        <p:spPr>
          <a:xfrm>
            <a:off x="3529218" y="1003999"/>
            <a:ext cx="8610230" cy="6063198"/>
          </a:xfrm>
          <a:prstGeom prst="rect">
            <a:avLst/>
          </a:prstGeom>
          <a:noFill/>
        </p:spPr>
        <p:txBody>
          <a:bodyPr wrap="square" rtlCol="0">
            <a:spAutoFit/>
          </a:bodyPr>
          <a:lstStyle/>
          <a:p>
            <a:pPr algn="just"/>
            <a:r>
              <a:rPr lang="en-US" sz="2000" b="1" dirty="0">
                <a:latin typeface="Times New Roman" panose="02020603050405020304" pitchFamily="18" charset="0"/>
                <a:cs typeface="Times New Roman" panose="02020603050405020304" pitchFamily="18" charset="0"/>
              </a:rPr>
              <a:t>1. </a:t>
            </a:r>
            <a:r>
              <a:rPr lang="en-US" sz="2000" b="1" i="1" dirty="0">
                <a:latin typeface="Times New Roman" panose="02020603050405020304" pitchFamily="18" charset="0"/>
                <a:cs typeface="Times New Roman" panose="02020603050405020304" pitchFamily="18" charset="0"/>
              </a:rPr>
              <a:t>Reconnaissance Tools :</a:t>
            </a:r>
            <a:endParaRPr lang="en-US" b="1" i="1" dirty="0">
              <a:latin typeface="Times New Roman" panose="02020603050405020304" pitchFamily="18" charset="0"/>
              <a:cs typeface="Times New Roman" panose="02020603050405020304" pitchFamily="18" charset="0"/>
            </a:endParaRPr>
          </a:p>
          <a:p>
            <a:pPr algn="just"/>
            <a:r>
              <a:rPr lang="en-US" b="1" i="1" dirty="0">
                <a:latin typeface="Times New Roman" panose="02020603050405020304" pitchFamily="18" charset="0"/>
                <a:cs typeface="Times New Roman" panose="02020603050405020304" pitchFamily="18" charset="0"/>
              </a:rPr>
              <a:t>	a. Nmap</a:t>
            </a:r>
            <a:r>
              <a:rPr lang="en-US" i="1" dirty="0">
                <a:latin typeface="Times New Roman" panose="02020603050405020304" pitchFamily="18" charset="0"/>
                <a:cs typeface="Times New Roman" panose="02020603050405020304" pitchFamily="18" charset="0"/>
              </a:rPr>
              <a:t> : </a:t>
            </a:r>
            <a:r>
              <a:rPr lang="en-US" dirty="0">
                <a:latin typeface="Times New Roman" panose="02020603050405020304" pitchFamily="18" charset="0"/>
                <a:cs typeface="Times New Roman" panose="02020603050405020304" pitchFamily="18" charset="0"/>
              </a:rPr>
              <a:t>Nmap or “Network Mapper” is one of the most popular and widely used security auditing tools.</a:t>
            </a:r>
          </a:p>
          <a:p>
            <a:pPr algn="just"/>
            <a:endParaRPr lang="en-US" i="1" dirty="0">
              <a:latin typeface="Times New Roman" panose="02020603050405020304" pitchFamily="18" charset="0"/>
              <a:cs typeface="Times New Roman" panose="02020603050405020304" pitchFamily="18" charset="0"/>
            </a:endParaRPr>
          </a:p>
          <a:p>
            <a:pPr algn="just"/>
            <a:r>
              <a:rPr lang="en-US" b="1" i="1" dirty="0">
                <a:latin typeface="Times New Roman" panose="02020603050405020304" pitchFamily="18" charset="0"/>
                <a:cs typeface="Times New Roman" panose="02020603050405020304" pitchFamily="18" charset="0"/>
              </a:rPr>
              <a:t>	b. Google Dorks</a:t>
            </a:r>
            <a:r>
              <a:rPr lang="en-US" i="1" dirty="0">
                <a:latin typeface="Times New Roman" panose="02020603050405020304" pitchFamily="18" charset="0"/>
                <a:cs typeface="Times New Roman" panose="02020603050405020304" pitchFamily="18" charset="0"/>
              </a:rPr>
              <a:t> : </a:t>
            </a:r>
            <a:r>
              <a:rPr lang="en-US" dirty="0">
                <a:latin typeface="Times New Roman" panose="02020603050405020304" pitchFamily="18" charset="0"/>
                <a:cs typeface="Times New Roman" panose="02020603050405020304" pitchFamily="18" charset="0"/>
              </a:rPr>
              <a:t>While investigating people or companies, a lot of IT security newbies forget the importance of using traditional search engines for recon and intel gathering. In this case, Google Dorks can be your best friend.</a:t>
            </a:r>
          </a:p>
          <a:p>
            <a:pPr algn="just"/>
            <a:endParaRPr lang="en-US" i="1" dirty="0">
              <a:latin typeface="Times New Roman" panose="02020603050405020304" pitchFamily="18" charset="0"/>
              <a:cs typeface="Times New Roman" panose="02020603050405020304" pitchFamily="18" charset="0"/>
            </a:endParaRPr>
          </a:p>
          <a:p>
            <a:pPr algn="just"/>
            <a:r>
              <a:rPr lang="en-US" b="1" i="1" dirty="0">
                <a:latin typeface="Times New Roman" panose="02020603050405020304" pitchFamily="18" charset="0"/>
                <a:cs typeface="Times New Roman" panose="02020603050405020304" pitchFamily="18" charset="0"/>
              </a:rPr>
              <a:t>	c. </a:t>
            </a:r>
            <a:r>
              <a:rPr lang="en-US" b="1" i="1" dirty="0" err="1">
                <a:latin typeface="Times New Roman" panose="02020603050405020304" pitchFamily="18" charset="0"/>
                <a:cs typeface="Times New Roman" panose="02020603050405020304" pitchFamily="18" charset="0"/>
              </a:rPr>
              <a:t>Maltego</a:t>
            </a:r>
            <a:r>
              <a:rPr lang="en-US" b="1" i="1" u="sng" dirty="0">
                <a:latin typeface="Times New Roman" panose="02020603050405020304" pitchFamily="18" charset="0"/>
                <a:cs typeface="Times New Roman" panose="02020603050405020304" pitchFamily="18" charset="0"/>
              </a:rPr>
              <a:t> </a:t>
            </a:r>
            <a:r>
              <a:rPr lang="en-US" b="1"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It is a tremendous tool to trace down footprints of any target you wish to match.</a:t>
            </a:r>
          </a:p>
          <a:p>
            <a:pPr algn="just"/>
            <a:endParaRPr lang="en-US" i="1" dirty="0">
              <a:latin typeface="Times New Roman" panose="02020603050405020304" pitchFamily="18" charset="0"/>
              <a:cs typeface="Times New Roman" panose="02020603050405020304" pitchFamily="18" charset="0"/>
            </a:endParaRPr>
          </a:p>
          <a:p>
            <a:pPr algn="just"/>
            <a:endParaRPr lang="en-US" i="1" dirty="0">
              <a:latin typeface="Times New Roman" panose="02020603050405020304" pitchFamily="18" charset="0"/>
              <a:cs typeface="Times New Roman" panose="02020603050405020304" pitchFamily="18" charset="0"/>
            </a:endParaRPr>
          </a:p>
          <a:p>
            <a:pPr algn="just"/>
            <a:r>
              <a:rPr lang="en-US" sz="2000" b="1" i="1" dirty="0">
                <a:latin typeface="Times New Roman" panose="02020603050405020304" pitchFamily="18" charset="0"/>
                <a:cs typeface="Times New Roman" panose="02020603050405020304" pitchFamily="18" charset="0"/>
              </a:rPr>
              <a:t>2. Scanning Tools :</a:t>
            </a:r>
          </a:p>
          <a:p>
            <a:pPr algn="just"/>
            <a:r>
              <a:rPr lang="en-US" b="1" i="1" dirty="0">
                <a:latin typeface="Times New Roman" panose="02020603050405020304" pitchFamily="18" charset="0"/>
                <a:cs typeface="Times New Roman" panose="02020603050405020304" pitchFamily="18" charset="0"/>
              </a:rPr>
              <a:t>	</a:t>
            </a:r>
            <a:r>
              <a:rPr lang="en-US" sz="2000" b="1" i="1" dirty="0">
                <a:latin typeface="Times New Roman" panose="02020603050405020304" pitchFamily="18" charset="0"/>
                <a:cs typeface="Times New Roman" panose="02020603050405020304" pitchFamily="18" charset="0"/>
              </a:rPr>
              <a:t>a. Nexpose : </a:t>
            </a:r>
            <a:r>
              <a:rPr lang="en-US" dirty="0">
                <a:latin typeface="Times New Roman" panose="02020603050405020304" pitchFamily="18" charset="0"/>
                <a:cs typeface="Times New Roman" panose="02020603050405020304" pitchFamily="18" charset="0"/>
              </a:rPr>
              <a:t>Nexpose vulnerability scanner, developed by Rapid7, which is an open-source tool is developed by Rapid7</a:t>
            </a:r>
          </a:p>
          <a:p>
            <a:pPr algn="just"/>
            <a:r>
              <a:rPr lang="en-US" dirty="0" err="1">
                <a:latin typeface="Times New Roman" panose="02020603050405020304" pitchFamily="18" charset="0"/>
                <a:cs typeface="Times New Roman" panose="02020603050405020304" pitchFamily="18" charset="0"/>
              </a:rPr>
              <a:t>isand</a:t>
            </a:r>
            <a:r>
              <a:rPr lang="en-US" dirty="0">
                <a:latin typeface="Times New Roman" panose="02020603050405020304" pitchFamily="18" charset="0"/>
                <a:cs typeface="Times New Roman" panose="02020603050405020304" pitchFamily="18" charset="0"/>
              </a:rPr>
              <a:t> is used to scan the vulnerabilities and performs various network checks</a:t>
            </a:r>
            <a:endParaRPr lang="en-US" i="1" dirty="0">
              <a:latin typeface="Times New Roman" panose="02020603050405020304" pitchFamily="18" charset="0"/>
              <a:cs typeface="Times New Roman" panose="02020603050405020304" pitchFamily="18" charset="0"/>
            </a:endParaRPr>
          </a:p>
          <a:p>
            <a:pPr algn="just"/>
            <a:r>
              <a:rPr lang="en-US" b="1" i="1" dirty="0">
                <a:latin typeface="Times New Roman" panose="02020603050405020304" pitchFamily="18" charset="0"/>
                <a:cs typeface="Times New Roman" panose="02020603050405020304" pitchFamily="18" charset="0"/>
              </a:rPr>
              <a:t>	</a:t>
            </a:r>
            <a:r>
              <a:rPr lang="en-US" sz="2000" b="1" i="1" dirty="0">
                <a:latin typeface="Times New Roman" panose="02020603050405020304" pitchFamily="18" charset="0"/>
                <a:cs typeface="Times New Roman" panose="02020603050405020304" pitchFamily="18" charset="0"/>
              </a:rPr>
              <a:t>b. Wireshark : </a:t>
            </a:r>
            <a:r>
              <a:rPr lang="en-US" dirty="0">
                <a:latin typeface="Times New Roman" panose="02020603050405020304" pitchFamily="18" charset="0"/>
                <a:cs typeface="Times New Roman" panose="02020603050405020304" pitchFamily="18" charset="0"/>
              </a:rPr>
              <a:t>Wireshark is the world’s leading and extensively used network protocol analyzer.</a:t>
            </a:r>
            <a:endParaRPr lang="en-US" i="1" dirty="0">
              <a:latin typeface="Times New Roman" panose="02020603050405020304" pitchFamily="18" charset="0"/>
              <a:cs typeface="Times New Roman" panose="02020603050405020304" pitchFamily="18" charset="0"/>
            </a:endParaRPr>
          </a:p>
          <a:p>
            <a:pPr algn="just"/>
            <a:r>
              <a:rPr lang="en-US" b="1" i="1" dirty="0">
                <a:latin typeface="Times New Roman" panose="02020603050405020304" pitchFamily="18" charset="0"/>
                <a:cs typeface="Times New Roman" panose="02020603050405020304" pitchFamily="18" charset="0"/>
              </a:rPr>
              <a:t>	</a:t>
            </a:r>
            <a:r>
              <a:rPr lang="en-US" sz="2000" b="1" i="1" dirty="0">
                <a:latin typeface="Times New Roman" panose="02020603050405020304" pitchFamily="18" charset="0"/>
                <a:cs typeface="Times New Roman" panose="02020603050405020304" pitchFamily="18" charset="0"/>
              </a:rPr>
              <a:t>c. Nessus : </a:t>
            </a:r>
            <a:r>
              <a:rPr lang="en-US" dirty="0">
                <a:latin typeface="Times New Roman" panose="02020603050405020304" pitchFamily="18" charset="0"/>
                <a:cs typeface="Times New Roman" panose="02020603050405020304" pitchFamily="18" charset="0"/>
              </a:rPr>
              <a:t>Wireshark is the world’s leading and extensively used network protocol analyzer.</a:t>
            </a:r>
            <a:endParaRPr lang="en-US" b="1" i="1" u="sng" dirty="0">
              <a:latin typeface="Times New Roman" panose="02020603050405020304" pitchFamily="18" charset="0"/>
              <a:cs typeface="Times New Roman" panose="02020603050405020304" pitchFamily="18" charset="0"/>
            </a:endParaRPr>
          </a:p>
          <a:p>
            <a:pPr algn="just"/>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13844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3220528" cy="6858000"/>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r>
              <a:rPr lang="en-US" dirty="0">
                <a:solidFill>
                  <a:schemeClr val="bg1"/>
                </a:solidFill>
                <a:latin typeface="Times New Roman" panose="02020603050405020304" pitchFamily="18" charset="0"/>
                <a:cs typeface="Times New Roman" panose="02020603050405020304" pitchFamily="18" charset="0"/>
              </a:rPr>
              <a:t>1.1 Cybercrime</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1.2 Categories of Cybercrimes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1.3 Types of Cybercrimes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1.4 Internet Spawns Crime</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1.5 Worms Versus Viruses</a:t>
            </a:r>
            <a:r>
              <a:rPr lang="en-US" b="1" dirty="0">
                <a:solidFill>
                  <a:srgbClr val="00589A"/>
                </a:solidFill>
                <a:latin typeface="Times New Roman" panose="02020603050405020304" pitchFamily="18" charset="0"/>
                <a:cs typeface="Times New Roman" panose="02020603050405020304" pitchFamily="18" charset="0"/>
              </a:rPr>
              <a:t> </a:t>
            </a:r>
          </a:p>
          <a:p>
            <a:pPr>
              <a:lnSpc>
                <a:spcPct val="150000"/>
              </a:lnSpc>
            </a:pPr>
            <a:r>
              <a:rPr lang="it-IT" dirty="0">
                <a:solidFill>
                  <a:schemeClr val="bg1"/>
                </a:solidFill>
                <a:latin typeface="Times New Roman" panose="02020603050405020304" pitchFamily="18" charset="0"/>
                <a:cs typeface="Times New Roman" panose="02020603050405020304" pitchFamily="18" charset="0"/>
              </a:rPr>
              <a:t>1.6 Computer’s Role in 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1.7 Cybercrime Statistics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1.8 Prevention of Cybercrime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1.9 Hacker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1.10 Crackers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1.11 </a:t>
            </a:r>
            <a:r>
              <a:rPr lang="en-US" dirty="0" err="1">
                <a:solidFill>
                  <a:schemeClr val="bg1"/>
                </a:solidFill>
                <a:latin typeface="Times New Roman" panose="02020603050405020304" pitchFamily="18" charset="0"/>
                <a:cs typeface="Times New Roman" panose="02020603050405020304" pitchFamily="18" charset="0"/>
              </a:rPr>
              <a:t>Phreakers</a:t>
            </a:r>
            <a:r>
              <a:rPr lang="en-US" dirty="0">
                <a:solidFill>
                  <a:schemeClr val="bg1"/>
                </a:solidFill>
                <a:latin typeface="Times New Roman" panose="02020603050405020304" pitchFamily="18" charset="0"/>
                <a:cs typeface="Times New Roman" panose="02020603050405020304" pitchFamily="18" charset="0"/>
              </a:rPr>
              <a:t>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1.12 Ethical Hacking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1.13 Hacking &amp; Ethical Hacking</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1.14 Steps of Ethical Hacking</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1.15 Tools for Ethical Hacking </a:t>
            </a:r>
          </a:p>
          <a:p>
            <a:pPr>
              <a:lnSpc>
                <a:spcPct val="150000"/>
              </a:lnSpc>
            </a:pPr>
            <a:r>
              <a:rPr lang="en-US" b="1" dirty="0">
                <a:solidFill>
                  <a:srgbClr val="00589A"/>
                </a:solidFill>
                <a:latin typeface="Times New Roman" panose="02020603050405020304" pitchFamily="18" charset="0"/>
                <a:cs typeface="Times New Roman" panose="02020603050405020304" pitchFamily="18" charset="0"/>
              </a:rPr>
              <a:t>1.16 What to Do if Been Hacked?</a:t>
            </a:r>
          </a:p>
        </p:txBody>
      </p:sp>
      <p:sp>
        <p:nvSpPr>
          <p:cNvPr id="2" name="TextBox 1">
            <a:extLst>
              <a:ext uri="{FF2B5EF4-FFF2-40B4-BE49-F238E27FC236}">
                <a16:creationId xmlns:a16="http://schemas.microsoft.com/office/drawing/2014/main" id="{F3B1D1BA-152C-42D7-A769-A3D913E64136}"/>
              </a:ext>
            </a:extLst>
          </p:cNvPr>
          <p:cNvSpPr txBox="1"/>
          <p:nvPr/>
        </p:nvSpPr>
        <p:spPr>
          <a:xfrm>
            <a:off x="3960297" y="860797"/>
            <a:ext cx="3985523"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What to do if Been Hacked ? </a:t>
            </a:r>
          </a:p>
        </p:txBody>
      </p:sp>
      <p:sp>
        <p:nvSpPr>
          <p:cNvPr id="3" name="TextBox 2">
            <a:extLst>
              <a:ext uri="{FF2B5EF4-FFF2-40B4-BE49-F238E27FC236}">
                <a16:creationId xmlns:a16="http://schemas.microsoft.com/office/drawing/2014/main" id="{91CA6FD5-FB83-48FA-AE8E-825559CFB1DE}"/>
              </a:ext>
            </a:extLst>
          </p:cNvPr>
          <p:cNvSpPr txBox="1"/>
          <p:nvPr/>
        </p:nvSpPr>
        <p:spPr>
          <a:xfrm>
            <a:off x="3356975" y="1749886"/>
            <a:ext cx="8617907" cy="4493538"/>
          </a:xfrm>
          <a:prstGeom prst="rect">
            <a:avLst/>
          </a:prstGeom>
          <a:noFill/>
        </p:spPr>
        <p:txBody>
          <a:bodyPr wrap="square" rtlCol="0">
            <a:spAutoFit/>
          </a:bodyPr>
          <a:lstStyle/>
          <a:p>
            <a:pPr algn="just"/>
            <a:r>
              <a:rPr lang="en-US" sz="2200" b="1" dirty="0">
                <a:latin typeface="Times New Roman" panose="02020603050405020304" pitchFamily="18" charset="0"/>
                <a:cs typeface="Times New Roman" panose="02020603050405020304" pitchFamily="18" charset="0"/>
              </a:rPr>
              <a:t>1. Cut-off your internet connection: </a:t>
            </a:r>
            <a:r>
              <a:rPr lang="en-US" sz="2200" dirty="0">
                <a:latin typeface="Times New Roman" panose="02020603050405020304" pitchFamily="18" charset="0"/>
                <a:cs typeface="Times New Roman" panose="02020603050405020304" pitchFamily="18" charset="0"/>
              </a:rPr>
              <a:t>If you think that you simply are being hacked, the primary factor to try to do is to cut-off internet from your system so as to prevent any more intrusion.</a:t>
            </a:r>
          </a:p>
          <a:p>
            <a:pPr marL="342900" indent="-342900" algn="just"/>
            <a:endParaRPr lang="en-US" sz="2200" dirty="0">
              <a:latin typeface="Times New Roman" panose="02020603050405020304" pitchFamily="18" charset="0"/>
              <a:cs typeface="Times New Roman" panose="02020603050405020304" pitchFamily="18" charset="0"/>
            </a:endParaRPr>
          </a:p>
          <a:p>
            <a:pPr algn="just"/>
            <a:r>
              <a:rPr lang="en-US" sz="2200" b="1" dirty="0">
                <a:latin typeface="Times New Roman" panose="02020603050405020304" pitchFamily="18" charset="0"/>
                <a:cs typeface="Times New Roman" panose="02020603050405020304" pitchFamily="18" charset="0"/>
              </a:rPr>
              <a:t>2. Turn on firewall: </a:t>
            </a:r>
            <a:r>
              <a:rPr lang="en-US" sz="2200" dirty="0">
                <a:latin typeface="Times New Roman" panose="02020603050405020304" pitchFamily="18" charset="0"/>
                <a:cs typeface="Times New Roman" panose="02020603050405020304" pitchFamily="18" charset="0"/>
              </a:rPr>
              <a:t>Typically, we have a tendency to close up windows firewall so as to put in some package. From a security purpose of read , forever we must always activate firewalls. Hardware firewall is another smart choice to install. It acts as an associate isolator between external network and your internal systems.</a:t>
            </a:r>
          </a:p>
          <a:p>
            <a:pPr algn="just"/>
            <a:endParaRPr lang="en-US" sz="2200" dirty="0">
              <a:latin typeface="Times New Roman" panose="02020603050405020304" pitchFamily="18" charset="0"/>
              <a:cs typeface="Times New Roman" panose="02020603050405020304" pitchFamily="18" charset="0"/>
            </a:endParaRPr>
          </a:p>
          <a:p>
            <a:pPr algn="just"/>
            <a:r>
              <a:rPr lang="en-US" sz="2200" b="1" dirty="0">
                <a:latin typeface="Times New Roman" panose="02020603050405020304" pitchFamily="18" charset="0"/>
                <a:cs typeface="Times New Roman" panose="02020603050405020304" pitchFamily="18" charset="0"/>
              </a:rPr>
              <a:t>3. Contact your internet service supplier: </a:t>
            </a:r>
            <a:r>
              <a:rPr lang="en-US" sz="2200" dirty="0">
                <a:latin typeface="Times New Roman" panose="02020603050405020304" pitchFamily="18" charset="0"/>
                <a:cs typeface="Times New Roman" panose="02020603050405020304" pitchFamily="18" charset="0"/>
              </a:rPr>
              <a:t>It’s a decent apply to contact your ISP within the case of hacking as a result of they need their own policy and pointers for any malicious intrusion.</a:t>
            </a:r>
          </a:p>
        </p:txBody>
      </p:sp>
    </p:spTree>
    <p:extLst>
      <p:ext uri="{BB962C8B-B14F-4D97-AF65-F5344CB8AC3E}">
        <p14:creationId xmlns:p14="http://schemas.microsoft.com/office/powerpoint/2010/main" val="26838830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Dr. </a:t>
            </a:r>
            <a:r>
              <a:rPr lang="en-US" dirty="0" err="1">
                <a:latin typeface="Times New Roman" panose="02020603050405020304" pitchFamily="18" charset="0"/>
                <a:cs typeface="Times New Roman" panose="02020603050405020304" pitchFamily="18" charset="0"/>
              </a:rPr>
              <a:t>Nilakshi</a:t>
            </a:r>
            <a:r>
              <a:rPr lang="en-US" dirty="0">
                <a:latin typeface="Times New Roman" panose="02020603050405020304" pitchFamily="18" charset="0"/>
                <a:cs typeface="Times New Roman" panose="02020603050405020304" pitchFamily="18" charset="0"/>
              </a:rPr>
              <a:t> Jain</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Thank you </a:t>
            </a:r>
          </a:p>
        </p:txBody>
      </p:sp>
      <p:sp>
        <p:nvSpPr>
          <p:cNvPr id="4" name="Text Placeholder 3"/>
          <p:cNvSpPr>
            <a:spLocks noGrp="1"/>
          </p:cNvSpPr>
          <p:nvPr>
            <p:ph type="body" sz="half" idx="2"/>
          </p:nvPr>
        </p:nvSpPr>
        <p:spPr/>
        <p:txBody>
          <a:bodyPr/>
          <a:lstStyle/>
          <a:p>
            <a:pPr algn="ctr"/>
            <a:r>
              <a:rPr lang="en-US" dirty="0">
                <a:latin typeface="Times New Roman" panose="02020603050405020304" pitchFamily="18" charset="0"/>
                <a:cs typeface="Times New Roman" panose="02020603050405020304" pitchFamily="18" charset="0"/>
              </a:rPr>
              <a:t>Email ID : </a:t>
            </a:r>
            <a:r>
              <a:rPr lang="en-US" dirty="0">
                <a:latin typeface="Times New Roman" panose="02020603050405020304" pitchFamily="18" charset="0"/>
                <a:cs typeface="Times New Roman" panose="02020603050405020304" pitchFamily="18" charset="0"/>
                <a:hlinkClick r:id="rId2"/>
              </a:rPr>
              <a:t>nilakshijain1986@gmail.com</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3220528" cy="6858000"/>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r>
              <a:rPr lang="en-US" b="1" dirty="0">
                <a:solidFill>
                  <a:srgbClr val="00589A"/>
                </a:solidFill>
                <a:latin typeface="Times New Roman" panose="02020603050405020304" pitchFamily="18" charset="0"/>
                <a:cs typeface="Times New Roman" panose="02020603050405020304" pitchFamily="18" charset="0"/>
              </a:rPr>
              <a:t>1.1 Cybercrime</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1.2 Categories of Cybercrimes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1.3 Types of Cybercrimes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1.4 Internet Spawns Crime</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1.5 Worms Versus Viruses </a:t>
            </a:r>
          </a:p>
          <a:p>
            <a:pPr>
              <a:lnSpc>
                <a:spcPct val="150000"/>
              </a:lnSpc>
            </a:pPr>
            <a:r>
              <a:rPr lang="it-IT" dirty="0">
                <a:solidFill>
                  <a:schemeClr val="bg1"/>
                </a:solidFill>
                <a:latin typeface="Times New Roman" panose="02020603050405020304" pitchFamily="18" charset="0"/>
                <a:cs typeface="Times New Roman" panose="02020603050405020304" pitchFamily="18" charset="0"/>
              </a:rPr>
              <a:t>1.6 Computer’s Role in 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1.7 Cybercrime Statistics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1.8 Prevention of Cybercrime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1.9 Hacker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1.10 Crackers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1.11 Phreakers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1.12 Ethical Hacking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1.13 Hacking &amp; Ethical Hacking</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1.14 Steps of Ethical Hacking</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1.15 Tools for Ethical Hacking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1.16 What to Do if Been Hacked?</a:t>
            </a:r>
          </a:p>
        </p:txBody>
      </p:sp>
      <p:sp>
        <p:nvSpPr>
          <p:cNvPr id="2" name="TextBox 1">
            <a:extLst>
              <a:ext uri="{FF2B5EF4-FFF2-40B4-BE49-F238E27FC236}">
                <a16:creationId xmlns:a16="http://schemas.microsoft.com/office/drawing/2014/main" id="{F23A2EF9-268A-4EB8-8DE1-A3CD6F0A61BE}"/>
              </a:ext>
            </a:extLst>
          </p:cNvPr>
          <p:cNvSpPr txBox="1"/>
          <p:nvPr/>
        </p:nvSpPr>
        <p:spPr>
          <a:xfrm>
            <a:off x="3304056" y="335845"/>
            <a:ext cx="3878797" cy="5847755"/>
          </a:xfrm>
          <a:prstGeom prst="rect">
            <a:avLst/>
          </a:prstGeom>
          <a:noFill/>
        </p:spPr>
        <p:txBody>
          <a:bodyPr wrap="square" rtlCol="0">
            <a:spAutoFit/>
          </a:bodyPr>
          <a:lstStyle/>
          <a:p>
            <a:r>
              <a:rPr lang="en-US" sz="2400" b="1" dirty="0">
                <a:latin typeface="Times New Roman" pitchFamily="18" charset="0"/>
                <a:cs typeface="Times New Roman" pitchFamily="18" charset="0"/>
              </a:rPr>
              <a:t>Introduction to Cybercrime </a:t>
            </a:r>
          </a:p>
          <a:p>
            <a:endParaRPr lang="en-US" sz="2000" b="1"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The term </a:t>
            </a:r>
            <a:r>
              <a:rPr lang="en-US" i="1" dirty="0">
                <a:latin typeface="Times New Roman" pitchFamily="18" charset="0"/>
                <a:cs typeface="Times New Roman" pitchFamily="18" charset="0"/>
              </a:rPr>
              <a:t>cybercrime </a:t>
            </a:r>
            <a:r>
              <a:rPr lang="en-US" dirty="0">
                <a:latin typeface="Times New Roman" pitchFamily="18" charset="0"/>
                <a:cs typeface="Times New Roman" pitchFamily="18" charset="0"/>
              </a:rPr>
              <a:t>refers to crimes committed using computer. </a:t>
            </a:r>
          </a:p>
          <a:p>
            <a:pPr algn="just"/>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Traditionally, cybercrime</a:t>
            </a:r>
          </a:p>
          <a:p>
            <a:pPr algn="just"/>
            <a:r>
              <a:rPr lang="en-US" dirty="0">
                <a:latin typeface="Times New Roman" pitchFamily="18" charset="0"/>
                <a:cs typeface="Times New Roman" pitchFamily="18" charset="0"/>
              </a:rPr>
              <a:t>refers to the crime involving computer and computer network.</a:t>
            </a:r>
          </a:p>
          <a:p>
            <a:pPr algn="just"/>
            <a:endParaRPr lang="en-US" dirty="0">
              <a:latin typeface="Times New Roman" pitchFamily="18" charset="0"/>
              <a:cs typeface="Times New Roman" pitchFamily="18" charset="0"/>
            </a:endParaRPr>
          </a:p>
          <a:p>
            <a:pPr marL="342900" indent="-342900" algn="just">
              <a:buAutoNum type="arabicPeriod"/>
            </a:pPr>
            <a:r>
              <a:rPr lang="en-US" sz="2000" b="1" dirty="0">
                <a:latin typeface="Times New Roman" pitchFamily="18" charset="0"/>
                <a:cs typeface="Times New Roman" pitchFamily="18" charset="0"/>
              </a:rPr>
              <a:t>Advanced cybercrime/high-tech crime:</a:t>
            </a:r>
            <a:r>
              <a:rPr lang="en-US" b="1" dirty="0">
                <a:latin typeface="Times New Roman" pitchFamily="18" charset="0"/>
                <a:cs typeface="Times New Roman" pitchFamily="18" charset="0"/>
              </a:rPr>
              <a:t> </a:t>
            </a:r>
          </a:p>
          <a:p>
            <a:pPr algn="just"/>
            <a:r>
              <a:rPr lang="en-US" dirty="0">
                <a:latin typeface="Times New Roman" pitchFamily="18" charset="0"/>
                <a:cs typeface="Times New Roman" pitchFamily="18" charset="0"/>
              </a:rPr>
              <a:t>Attacks against computer hardware and software.</a:t>
            </a:r>
          </a:p>
          <a:p>
            <a:pPr algn="just"/>
            <a:endParaRPr lang="en-US" dirty="0">
              <a:latin typeface="Times New Roman" pitchFamily="18" charset="0"/>
              <a:cs typeface="Times New Roman" pitchFamily="18" charset="0"/>
            </a:endParaRPr>
          </a:p>
          <a:p>
            <a:pPr marL="342900" indent="-342900" algn="just">
              <a:buAutoNum type="arabicPeriod" startAt="2"/>
            </a:pPr>
            <a:r>
              <a:rPr lang="en-US" sz="2000" b="1" dirty="0">
                <a:latin typeface="Times New Roman" pitchFamily="18" charset="0"/>
                <a:cs typeface="Times New Roman" pitchFamily="18" charset="0"/>
              </a:rPr>
              <a:t>Cyber-enabled crime:</a:t>
            </a:r>
          </a:p>
          <a:p>
            <a:pPr algn="just"/>
            <a:r>
              <a:rPr lang="en-US" b="1" dirty="0">
                <a:latin typeface="Times New Roman" pitchFamily="18" charset="0"/>
                <a:cs typeface="Times New Roman" pitchFamily="18" charset="0"/>
              </a:rPr>
              <a:t> </a:t>
            </a:r>
            <a:r>
              <a:rPr lang="en-US" dirty="0">
                <a:latin typeface="Times New Roman" pitchFamily="18" charset="0"/>
                <a:cs typeface="Times New Roman" pitchFamily="18" charset="0"/>
              </a:rPr>
              <a:t>Numerous ‘traditional’ crimes have taken a new turn with the arrival of internet, such as crimes against youngsters, monetary crimes, and even acts of terrorism.</a:t>
            </a:r>
          </a:p>
        </p:txBody>
      </p:sp>
      <p:pic>
        <p:nvPicPr>
          <p:cNvPr id="3" name="Picture 2">
            <a:extLst>
              <a:ext uri="{FF2B5EF4-FFF2-40B4-BE49-F238E27FC236}">
                <a16:creationId xmlns:a16="http://schemas.microsoft.com/office/drawing/2014/main" id="{01F08264-27C2-48C2-9261-4F5331424A35}"/>
              </a:ext>
            </a:extLst>
          </p:cNvPr>
          <p:cNvPicPr>
            <a:picLocks noChangeAspect="1"/>
          </p:cNvPicPr>
          <p:nvPr/>
        </p:nvPicPr>
        <p:blipFill>
          <a:blip r:embed="rId2"/>
          <a:stretch>
            <a:fillRect/>
          </a:stretch>
        </p:blipFill>
        <p:spPr>
          <a:xfrm>
            <a:off x="7340509" y="1571920"/>
            <a:ext cx="4647785" cy="3714160"/>
          </a:xfrm>
          <a:prstGeom prst="rect">
            <a:avLst/>
          </a:prstGeom>
        </p:spPr>
      </p:pic>
    </p:spTree>
    <p:extLst>
      <p:ext uri="{BB962C8B-B14F-4D97-AF65-F5344CB8AC3E}">
        <p14:creationId xmlns:p14="http://schemas.microsoft.com/office/powerpoint/2010/main" val="2342962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3220528" cy="6858000"/>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r>
              <a:rPr lang="en-US" dirty="0">
                <a:solidFill>
                  <a:schemeClr val="bg1"/>
                </a:solidFill>
                <a:latin typeface="Times New Roman" panose="02020603050405020304" pitchFamily="18" charset="0"/>
                <a:cs typeface="Times New Roman" panose="02020603050405020304" pitchFamily="18" charset="0"/>
              </a:rPr>
              <a:t>1.1 Cybercrime</a:t>
            </a:r>
          </a:p>
          <a:p>
            <a:pPr>
              <a:lnSpc>
                <a:spcPct val="150000"/>
              </a:lnSpc>
            </a:pPr>
            <a:r>
              <a:rPr lang="en-US" b="1" dirty="0">
                <a:solidFill>
                  <a:srgbClr val="00589A"/>
                </a:solidFill>
                <a:latin typeface="Times New Roman" panose="02020603050405020304" pitchFamily="18" charset="0"/>
                <a:cs typeface="Times New Roman" panose="02020603050405020304" pitchFamily="18" charset="0"/>
              </a:rPr>
              <a:t>1.2 Categories of Cybercrimes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1.3 Types of Cybercrimes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1.4 Internet Spawns Crime</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1.5 Worms Versus Viruses </a:t>
            </a:r>
          </a:p>
          <a:p>
            <a:pPr>
              <a:lnSpc>
                <a:spcPct val="150000"/>
              </a:lnSpc>
            </a:pPr>
            <a:r>
              <a:rPr lang="it-IT" dirty="0">
                <a:solidFill>
                  <a:schemeClr val="bg1"/>
                </a:solidFill>
                <a:latin typeface="Times New Roman" panose="02020603050405020304" pitchFamily="18" charset="0"/>
                <a:cs typeface="Times New Roman" panose="02020603050405020304" pitchFamily="18" charset="0"/>
              </a:rPr>
              <a:t>1.6 Computer’s Role in 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1.7 Cybercrime Statistics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1.8 Prevention of Cybercrime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1.9 Hacker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1.10 Crackers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1.11 Phreakers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1.12 Ethical Hacking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1.13 Hacking &amp; Ethical Hacking</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1.14 Steps of Ethical Hacking</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1.15 Tools for Ethical Hacking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1.16 What to Do if Been Hacked?</a:t>
            </a:r>
          </a:p>
        </p:txBody>
      </p:sp>
      <p:sp>
        <p:nvSpPr>
          <p:cNvPr id="3" name="TextBox 2">
            <a:extLst>
              <a:ext uri="{FF2B5EF4-FFF2-40B4-BE49-F238E27FC236}">
                <a16:creationId xmlns:a16="http://schemas.microsoft.com/office/drawing/2014/main" id="{02F9FD6C-31DB-433C-BCEA-A41EAB682CD6}"/>
              </a:ext>
            </a:extLst>
          </p:cNvPr>
          <p:cNvSpPr txBox="1"/>
          <p:nvPr/>
        </p:nvSpPr>
        <p:spPr>
          <a:xfrm>
            <a:off x="3244241" y="0"/>
            <a:ext cx="4121063" cy="6278642"/>
          </a:xfrm>
          <a:prstGeom prst="rect">
            <a:avLst/>
          </a:prstGeom>
          <a:noFill/>
        </p:spPr>
        <p:txBody>
          <a:bodyPr wrap="square" rtlCol="0">
            <a:spAutoFit/>
          </a:bodyPr>
          <a:lstStyle/>
          <a:p>
            <a:pPr algn="just"/>
            <a:endParaRPr lang="en-US" sz="2000" b="1" dirty="0">
              <a:latin typeface="Times New Roman" pitchFamily="18" charset="0"/>
              <a:cs typeface="Times New Roman" pitchFamily="18" charset="0"/>
            </a:endParaRPr>
          </a:p>
          <a:p>
            <a:pPr algn="just"/>
            <a:r>
              <a:rPr lang="en-US" sz="2000" b="1" dirty="0">
                <a:latin typeface="Times New Roman" pitchFamily="18" charset="0"/>
                <a:cs typeface="Times New Roman" pitchFamily="18" charset="0"/>
              </a:rPr>
              <a:t>1. Cybercrimes Against People :</a:t>
            </a:r>
          </a:p>
          <a:p>
            <a:pPr algn="just"/>
            <a:r>
              <a:rPr lang="en-US" dirty="0">
                <a:latin typeface="Times New Roman" pitchFamily="18" charset="0"/>
                <a:cs typeface="Times New Roman" pitchFamily="18" charset="0"/>
              </a:rPr>
              <a:t>Cybercrimes committed against people include crimes such as cyber porn, transmission of child pornography, harassment of an individual through email, false legal agreement scams, etc.</a:t>
            </a:r>
          </a:p>
          <a:p>
            <a:pPr algn="just"/>
            <a:endParaRPr lang="en-US" sz="2000" b="1" dirty="0">
              <a:latin typeface="Times New Roman" pitchFamily="18" charset="0"/>
              <a:cs typeface="Times New Roman" pitchFamily="18" charset="0"/>
            </a:endParaRPr>
          </a:p>
          <a:p>
            <a:pPr algn="just"/>
            <a:r>
              <a:rPr lang="en-US" sz="2000" b="1" dirty="0">
                <a:latin typeface="Times New Roman" pitchFamily="18" charset="0"/>
                <a:cs typeface="Times New Roman" pitchFamily="18" charset="0"/>
              </a:rPr>
              <a:t>2. Cybercrimes Against Property :</a:t>
            </a:r>
          </a:p>
          <a:p>
            <a:pPr algn="just"/>
            <a:r>
              <a:rPr lang="en-US" dirty="0">
                <a:latin typeface="Times New Roman" pitchFamily="18" charset="0"/>
                <a:cs typeface="Times New Roman" pitchFamily="18" charset="0"/>
              </a:rPr>
              <a:t>Crimes in this category include computer devilry, meaning destruction of others property and transmission of harmful viruses, worms, or programs.</a:t>
            </a:r>
          </a:p>
          <a:p>
            <a:pPr algn="just"/>
            <a:endParaRPr lang="en-US" sz="2000" b="1" dirty="0">
              <a:latin typeface="Times New Roman" pitchFamily="18" charset="0"/>
              <a:cs typeface="Times New Roman" pitchFamily="18" charset="0"/>
            </a:endParaRPr>
          </a:p>
          <a:p>
            <a:r>
              <a:rPr lang="en-US" sz="2000" b="1" dirty="0">
                <a:latin typeface="Times New Roman" pitchFamily="18" charset="0"/>
                <a:cs typeface="Times New Roman" pitchFamily="18" charset="0"/>
              </a:rPr>
              <a:t>3. Cybercrimes </a:t>
            </a:r>
            <a:r>
              <a:rPr lang="en-US" sz="2000" b="1" dirty="0" err="1">
                <a:latin typeface="Times New Roman" pitchFamily="18" charset="0"/>
                <a:cs typeface="Times New Roman" pitchFamily="18" charset="0"/>
              </a:rPr>
              <a:t>AgainstGovernment</a:t>
            </a:r>
            <a:r>
              <a:rPr lang="en-US" sz="2000" b="1" dirty="0">
                <a:latin typeface="Times New Roman" pitchFamily="18" charset="0"/>
                <a:cs typeface="Times New Roman" pitchFamily="18" charset="0"/>
              </a:rPr>
              <a:t> </a:t>
            </a:r>
          </a:p>
          <a:p>
            <a:pPr algn="just"/>
            <a:r>
              <a:rPr lang="en-US" sz="2000" dirty="0">
                <a:latin typeface="Times New Roman" pitchFamily="18" charset="0"/>
                <a:cs typeface="Times New Roman" pitchFamily="18" charset="0"/>
              </a:rPr>
              <a:t>Cyber terrorism is a distinct crime in this category. The spread of internet has shown that this medium is used by people and teams to threaten the</a:t>
            </a:r>
          </a:p>
          <a:p>
            <a:pPr algn="just"/>
            <a:r>
              <a:rPr lang="en-US" sz="2000" dirty="0">
                <a:latin typeface="Times New Roman" pitchFamily="18" charset="0"/>
                <a:cs typeface="Times New Roman" pitchFamily="18" charset="0"/>
              </a:rPr>
              <a:t>international governments conjointly to terrorize the voters of a rustic.</a:t>
            </a:r>
            <a:endParaRPr lang="en-US" sz="2000" b="1"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1104E2EF-C0F8-4FFE-AA86-E2DE8A60BC22}"/>
              </a:ext>
            </a:extLst>
          </p:cNvPr>
          <p:cNvPicPr>
            <a:picLocks noChangeAspect="1"/>
          </p:cNvPicPr>
          <p:nvPr/>
        </p:nvPicPr>
        <p:blipFill>
          <a:blip r:embed="rId2"/>
          <a:stretch>
            <a:fillRect/>
          </a:stretch>
        </p:blipFill>
        <p:spPr>
          <a:xfrm>
            <a:off x="7420000" y="1631032"/>
            <a:ext cx="4477732" cy="3714161"/>
          </a:xfrm>
          <a:prstGeom prst="rect">
            <a:avLst/>
          </a:prstGeom>
        </p:spPr>
      </p:pic>
    </p:spTree>
    <p:extLst>
      <p:ext uri="{BB962C8B-B14F-4D97-AF65-F5344CB8AC3E}">
        <p14:creationId xmlns:p14="http://schemas.microsoft.com/office/powerpoint/2010/main" val="262001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3220528" cy="6858000"/>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r>
              <a:rPr lang="en-US" dirty="0">
                <a:solidFill>
                  <a:schemeClr val="bg1"/>
                </a:solidFill>
                <a:latin typeface="Times New Roman" panose="02020603050405020304" pitchFamily="18" charset="0"/>
                <a:cs typeface="Times New Roman" panose="02020603050405020304" pitchFamily="18" charset="0"/>
              </a:rPr>
              <a:t>1.1 Cybercrime</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1.2 Categories of Cybercrimes</a:t>
            </a:r>
          </a:p>
          <a:p>
            <a:pPr>
              <a:lnSpc>
                <a:spcPct val="150000"/>
              </a:lnSpc>
            </a:pPr>
            <a:r>
              <a:rPr lang="en-US" b="1" dirty="0">
                <a:solidFill>
                  <a:srgbClr val="00589A"/>
                </a:solidFill>
                <a:latin typeface="Times New Roman" panose="02020603050405020304" pitchFamily="18" charset="0"/>
                <a:cs typeface="Times New Roman" panose="02020603050405020304" pitchFamily="18" charset="0"/>
              </a:rPr>
              <a:t>1.3 Types of Cybercrimes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1.4 Internet Spawns Crime</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1.5 Worms Versus Viruses </a:t>
            </a:r>
          </a:p>
          <a:p>
            <a:pPr>
              <a:lnSpc>
                <a:spcPct val="150000"/>
              </a:lnSpc>
            </a:pPr>
            <a:r>
              <a:rPr lang="it-IT" dirty="0">
                <a:solidFill>
                  <a:schemeClr val="bg1"/>
                </a:solidFill>
                <a:latin typeface="Times New Roman" panose="02020603050405020304" pitchFamily="18" charset="0"/>
                <a:cs typeface="Times New Roman" panose="02020603050405020304" pitchFamily="18" charset="0"/>
              </a:rPr>
              <a:t>1.6 Computer’s Role in 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1.7 Cybercrime Statistics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1.8 Prevention of Cybercrime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1.9 Hacker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1.10 Crackers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1.11 </a:t>
            </a:r>
            <a:r>
              <a:rPr lang="en-US" dirty="0" err="1">
                <a:solidFill>
                  <a:schemeClr val="bg1"/>
                </a:solidFill>
                <a:latin typeface="Times New Roman" panose="02020603050405020304" pitchFamily="18" charset="0"/>
                <a:cs typeface="Times New Roman" panose="02020603050405020304" pitchFamily="18" charset="0"/>
              </a:rPr>
              <a:t>Phreakers</a:t>
            </a:r>
            <a:r>
              <a:rPr lang="en-US" dirty="0">
                <a:solidFill>
                  <a:schemeClr val="bg1"/>
                </a:solidFill>
                <a:latin typeface="Times New Roman" panose="02020603050405020304" pitchFamily="18" charset="0"/>
                <a:cs typeface="Times New Roman" panose="02020603050405020304" pitchFamily="18" charset="0"/>
              </a:rPr>
              <a:t>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1.12 Ethical Hacking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1.13 Hacking &amp; Ethical Hacking</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1.14 Steps of Ethical Hacking</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1.15 Tools for Ethical Hacking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1.16 What to Do if Been Hacked?</a:t>
            </a:r>
          </a:p>
        </p:txBody>
      </p:sp>
      <p:sp>
        <p:nvSpPr>
          <p:cNvPr id="3" name="TextBox 2">
            <a:extLst>
              <a:ext uri="{FF2B5EF4-FFF2-40B4-BE49-F238E27FC236}">
                <a16:creationId xmlns:a16="http://schemas.microsoft.com/office/drawing/2014/main" id="{7A4B0CD0-482A-469D-ABBA-226AF37E9A85}"/>
              </a:ext>
            </a:extLst>
          </p:cNvPr>
          <p:cNvSpPr txBox="1"/>
          <p:nvPr/>
        </p:nvSpPr>
        <p:spPr>
          <a:xfrm>
            <a:off x="3281819" y="537180"/>
            <a:ext cx="4058433" cy="4955203"/>
          </a:xfrm>
          <a:prstGeom prst="rect">
            <a:avLst/>
          </a:prstGeom>
          <a:noFill/>
        </p:spPr>
        <p:txBody>
          <a:bodyPr wrap="square" rtlCol="0">
            <a:spAutoFit/>
          </a:bodyPr>
          <a:lstStyle/>
          <a:p>
            <a:r>
              <a:rPr lang="en-US" sz="2400" b="1" dirty="0">
                <a:latin typeface="Times New Roman" pitchFamily="18" charset="0"/>
                <a:cs typeface="Times New Roman" pitchFamily="18" charset="0"/>
              </a:rPr>
              <a:t>Types of Cybercrimes :</a:t>
            </a:r>
          </a:p>
          <a:p>
            <a:endParaRPr lang="en-US" sz="2000" b="1" dirty="0">
              <a:latin typeface="Times New Roman" pitchFamily="18" charset="0"/>
              <a:cs typeface="Times New Roman" pitchFamily="18" charset="0"/>
            </a:endParaRPr>
          </a:p>
          <a:p>
            <a:r>
              <a:rPr lang="en-US" b="1" dirty="0">
                <a:latin typeface="Times New Roman" pitchFamily="18" charset="0"/>
                <a:cs typeface="Times New Roman" pitchFamily="18" charset="0"/>
              </a:rPr>
              <a:t>A. Violent or potentially violent cybercrimes: </a:t>
            </a:r>
            <a:r>
              <a:rPr lang="en-US" dirty="0">
                <a:latin typeface="Times New Roman" pitchFamily="18" charset="0"/>
                <a:cs typeface="Times New Roman" pitchFamily="18" charset="0"/>
              </a:rPr>
              <a:t>Violent or potentially violent cybercrimes are those that</a:t>
            </a:r>
          </a:p>
          <a:p>
            <a:r>
              <a:rPr lang="en-US" dirty="0">
                <a:latin typeface="Times New Roman" pitchFamily="18" charset="0"/>
                <a:cs typeface="Times New Roman" pitchFamily="18" charset="0"/>
              </a:rPr>
              <a:t>pose a physical risk to some character or people.</a:t>
            </a:r>
          </a:p>
          <a:p>
            <a:endParaRPr lang="en-US" dirty="0">
              <a:latin typeface="Times New Roman" pitchFamily="18" charset="0"/>
              <a:cs typeface="Times New Roman" pitchFamily="18" charset="0"/>
            </a:endParaRPr>
          </a:p>
          <a:p>
            <a:r>
              <a:rPr lang="en-US" b="1" dirty="0">
                <a:latin typeface="Times New Roman" pitchFamily="18" charset="0"/>
                <a:cs typeface="Times New Roman" pitchFamily="18" charset="0"/>
              </a:rPr>
              <a:t>B. Non-violent cybercrimes: </a:t>
            </a:r>
            <a:r>
              <a:rPr lang="en-US" dirty="0">
                <a:latin typeface="Times New Roman" pitchFamily="18" charset="0"/>
                <a:cs typeface="Times New Roman" pitchFamily="18" charset="0"/>
              </a:rPr>
              <a:t>Non-violent cybercrimes are those that do not directly pose a physical risk</a:t>
            </a:r>
          </a:p>
          <a:p>
            <a:r>
              <a:rPr lang="en-US" dirty="0">
                <a:latin typeface="Times New Roman" pitchFamily="18" charset="0"/>
                <a:cs typeface="Times New Roman" pitchFamily="18" charset="0"/>
              </a:rPr>
              <a:t>to some character or persons, but indirectly they do pose a risk.</a:t>
            </a:r>
          </a:p>
          <a:p>
            <a:endParaRPr lang="en-US" dirty="0">
              <a:latin typeface="Times New Roman" pitchFamily="18" charset="0"/>
              <a:cs typeface="Times New Roman" pitchFamily="18" charset="0"/>
            </a:endParaRPr>
          </a:p>
          <a:p>
            <a:r>
              <a:rPr lang="en-US" b="1" i="1" dirty="0">
                <a:latin typeface="Times New Roman" pitchFamily="18" charset="0"/>
                <a:cs typeface="Times New Roman" pitchFamily="18" charset="0"/>
              </a:rPr>
              <a:t>1. Hacking : </a:t>
            </a:r>
            <a:r>
              <a:rPr lang="en-US" i="1" dirty="0">
                <a:latin typeface="Times New Roman" pitchFamily="18" charset="0"/>
                <a:cs typeface="Times New Roman" pitchFamily="18" charset="0"/>
              </a:rPr>
              <a:t>Do not hack, but when you do, it should be ethical!</a:t>
            </a:r>
            <a:endParaRPr lang="en-US" b="1" dirty="0">
              <a:latin typeface="Times New Roman" pitchFamily="18" charset="0"/>
              <a:cs typeface="Times New Roman" pitchFamily="18" charset="0"/>
            </a:endParaRPr>
          </a:p>
          <a:p>
            <a:endParaRPr lang="en-US" sz="2000" b="1"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D3A607D5-462B-4649-8F85-48FDD6070B08}"/>
              </a:ext>
            </a:extLst>
          </p:cNvPr>
          <p:cNvPicPr>
            <a:picLocks noChangeAspect="1"/>
          </p:cNvPicPr>
          <p:nvPr/>
        </p:nvPicPr>
        <p:blipFill>
          <a:blip r:embed="rId2"/>
          <a:stretch>
            <a:fillRect/>
          </a:stretch>
        </p:blipFill>
        <p:spPr>
          <a:xfrm>
            <a:off x="7465497" y="1213701"/>
            <a:ext cx="4481704" cy="4430598"/>
          </a:xfrm>
          <a:prstGeom prst="rect">
            <a:avLst/>
          </a:prstGeom>
        </p:spPr>
      </p:pic>
    </p:spTree>
    <p:extLst>
      <p:ext uri="{BB962C8B-B14F-4D97-AF65-F5344CB8AC3E}">
        <p14:creationId xmlns:p14="http://schemas.microsoft.com/office/powerpoint/2010/main" val="2747494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3220528" cy="6858000"/>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r>
              <a:rPr lang="en-US" dirty="0">
                <a:solidFill>
                  <a:schemeClr val="bg1"/>
                </a:solidFill>
                <a:latin typeface="Times New Roman" panose="02020603050405020304" pitchFamily="18" charset="0"/>
                <a:cs typeface="Times New Roman" panose="02020603050405020304" pitchFamily="18" charset="0"/>
              </a:rPr>
              <a:t>1.1</a:t>
            </a:r>
            <a:r>
              <a:rPr lang="en-US" b="1" dirty="0">
                <a:solidFill>
                  <a:srgbClr val="00589A"/>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Cybercrime</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1.2 Categories of Cybercrimes</a:t>
            </a:r>
          </a:p>
          <a:p>
            <a:pPr>
              <a:lnSpc>
                <a:spcPct val="150000"/>
              </a:lnSpc>
            </a:pPr>
            <a:r>
              <a:rPr lang="en-US" b="1" dirty="0">
                <a:solidFill>
                  <a:srgbClr val="00589A"/>
                </a:solidFill>
                <a:latin typeface="Times New Roman" panose="02020603050405020304" pitchFamily="18" charset="0"/>
                <a:cs typeface="Times New Roman" panose="02020603050405020304" pitchFamily="18" charset="0"/>
              </a:rPr>
              <a:t>1.3 Types of Cybercrimes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1.4 Internet Spawns Crime</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1.5 Worms Versus Viruses </a:t>
            </a:r>
          </a:p>
          <a:p>
            <a:pPr>
              <a:lnSpc>
                <a:spcPct val="150000"/>
              </a:lnSpc>
            </a:pPr>
            <a:r>
              <a:rPr lang="it-IT" dirty="0">
                <a:solidFill>
                  <a:schemeClr val="bg1"/>
                </a:solidFill>
                <a:latin typeface="Times New Roman" panose="02020603050405020304" pitchFamily="18" charset="0"/>
                <a:cs typeface="Times New Roman" panose="02020603050405020304" pitchFamily="18" charset="0"/>
              </a:rPr>
              <a:t>1.6 Computer’s Role in 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1.7 Cybercrime Statistics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1.8 Prevention of Cybercrime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1.9 Hacker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1.10 Crackers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1.11 </a:t>
            </a:r>
            <a:r>
              <a:rPr lang="en-US" dirty="0" err="1">
                <a:solidFill>
                  <a:schemeClr val="bg1"/>
                </a:solidFill>
                <a:latin typeface="Times New Roman" panose="02020603050405020304" pitchFamily="18" charset="0"/>
                <a:cs typeface="Times New Roman" panose="02020603050405020304" pitchFamily="18" charset="0"/>
              </a:rPr>
              <a:t>Phreakers</a:t>
            </a:r>
            <a:r>
              <a:rPr lang="en-US" dirty="0">
                <a:solidFill>
                  <a:schemeClr val="bg1"/>
                </a:solidFill>
                <a:latin typeface="Times New Roman" panose="02020603050405020304" pitchFamily="18" charset="0"/>
                <a:cs typeface="Times New Roman" panose="02020603050405020304" pitchFamily="18" charset="0"/>
              </a:rPr>
              <a:t>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1.12 Ethical Hacking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1.13 Hacking &amp; Ethical Hacking</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1.14 Steps of Ethical Hacking</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1.15 Tools for Ethical Hacking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1.16 What to Do if Been Hacked?</a:t>
            </a:r>
          </a:p>
        </p:txBody>
      </p:sp>
      <p:sp>
        <p:nvSpPr>
          <p:cNvPr id="3" name="TextBox 2">
            <a:extLst>
              <a:ext uri="{FF2B5EF4-FFF2-40B4-BE49-F238E27FC236}">
                <a16:creationId xmlns:a16="http://schemas.microsoft.com/office/drawing/2014/main" id="{30EF41F7-EE91-443E-A64E-8C6809CEED2D}"/>
              </a:ext>
            </a:extLst>
          </p:cNvPr>
          <p:cNvSpPr txBox="1"/>
          <p:nvPr/>
        </p:nvSpPr>
        <p:spPr>
          <a:xfrm>
            <a:off x="3502325" y="537180"/>
            <a:ext cx="3295765" cy="3539430"/>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Types of Cybercrimes :</a:t>
            </a:r>
          </a:p>
          <a:p>
            <a:endParaRPr lang="en-US" sz="2000"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2. Denial-of-Service Attacks : </a:t>
            </a:r>
          </a:p>
          <a:p>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 Denial-of-Service (DoS) attack is a trial to make an online service unavailable by overloading the network</a:t>
            </a:r>
          </a:p>
          <a:p>
            <a:r>
              <a:rPr lang="en-US" dirty="0">
                <a:latin typeface="Times New Roman" panose="02020603050405020304" pitchFamily="18" charset="0"/>
                <a:cs typeface="Times New Roman" panose="02020603050405020304" pitchFamily="18" charset="0"/>
              </a:rPr>
              <a:t>traffic from multiple sources. DoS targets a large variety of resources</a:t>
            </a:r>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D05930F-796B-4327-B3E3-13CEB77EE98D}"/>
              </a:ext>
            </a:extLst>
          </p:cNvPr>
          <p:cNvPicPr>
            <a:picLocks noChangeAspect="1"/>
          </p:cNvPicPr>
          <p:nvPr/>
        </p:nvPicPr>
        <p:blipFill>
          <a:blip r:embed="rId2"/>
          <a:stretch>
            <a:fillRect/>
          </a:stretch>
        </p:blipFill>
        <p:spPr>
          <a:xfrm>
            <a:off x="7334054" y="537180"/>
            <a:ext cx="4562573" cy="5675084"/>
          </a:xfrm>
          <a:prstGeom prst="rect">
            <a:avLst/>
          </a:prstGeom>
        </p:spPr>
      </p:pic>
    </p:spTree>
    <p:extLst>
      <p:ext uri="{BB962C8B-B14F-4D97-AF65-F5344CB8AC3E}">
        <p14:creationId xmlns:p14="http://schemas.microsoft.com/office/powerpoint/2010/main" val="2707637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3220528" cy="6858000"/>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r>
              <a:rPr lang="en-US" dirty="0">
                <a:solidFill>
                  <a:schemeClr val="bg1"/>
                </a:solidFill>
                <a:latin typeface="Times New Roman" panose="02020603050405020304" pitchFamily="18" charset="0"/>
                <a:cs typeface="Times New Roman" panose="02020603050405020304" pitchFamily="18" charset="0"/>
              </a:rPr>
              <a:t>1.1 Cybercrime</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1.2 Categories of Cybercrimes</a:t>
            </a:r>
          </a:p>
          <a:p>
            <a:pPr>
              <a:lnSpc>
                <a:spcPct val="150000"/>
              </a:lnSpc>
            </a:pPr>
            <a:r>
              <a:rPr lang="en-US" b="1" dirty="0">
                <a:solidFill>
                  <a:srgbClr val="00589A"/>
                </a:solidFill>
                <a:latin typeface="Times New Roman" panose="02020603050405020304" pitchFamily="18" charset="0"/>
                <a:cs typeface="Times New Roman" panose="02020603050405020304" pitchFamily="18" charset="0"/>
              </a:rPr>
              <a:t>1.3 Types of Cybercrimes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1.4 Internet Spawns Crime</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1.5 Worms Versus Viruses </a:t>
            </a:r>
          </a:p>
          <a:p>
            <a:pPr>
              <a:lnSpc>
                <a:spcPct val="150000"/>
              </a:lnSpc>
            </a:pPr>
            <a:r>
              <a:rPr lang="it-IT" dirty="0">
                <a:solidFill>
                  <a:schemeClr val="bg1"/>
                </a:solidFill>
                <a:latin typeface="Times New Roman" panose="02020603050405020304" pitchFamily="18" charset="0"/>
                <a:cs typeface="Times New Roman" panose="02020603050405020304" pitchFamily="18" charset="0"/>
              </a:rPr>
              <a:t>1.6 Computer’s Role in 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1.7 Cybercrime Statistics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1.8 Prevention of Cybercrime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1.9 Hacker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1.10 Crackers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1.11 </a:t>
            </a:r>
            <a:r>
              <a:rPr lang="en-US" dirty="0" err="1">
                <a:solidFill>
                  <a:schemeClr val="bg1"/>
                </a:solidFill>
                <a:latin typeface="Times New Roman" panose="02020603050405020304" pitchFamily="18" charset="0"/>
                <a:cs typeface="Times New Roman" panose="02020603050405020304" pitchFamily="18" charset="0"/>
              </a:rPr>
              <a:t>Phreakers</a:t>
            </a:r>
            <a:r>
              <a:rPr lang="en-US" dirty="0">
                <a:solidFill>
                  <a:schemeClr val="bg1"/>
                </a:solidFill>
                <a:latin typeface="Times New Roman" panose="02020603050405020304" pitchFamily="18" charset="0"/>
                <a:cs typeface="Times New Roman" panose="02020603050405020304" pitchFamily="18" charset="0"/>
              </a:rPr>
              <a:t>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1.12 Ethical Hacking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1.13 Hacking &amp; Ethical Hacking</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1.14 Steps of Ethical Hacking</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1.15 Tools for Ethical Hacking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1.16 What to Do if Been Hacked?</a:t>
            </a:r>
          </a:p>
        </p:txBody>
      </p:sp>
      <p:sp>
        <p:nvSpPr>
          <p:cNvPr id="3" name="TextBox 2">
            <a:extLst>
              <a:ext uri="{FF2B5EF4-FFF2-40B4-BE49-F238E27FC236}">
                <a16:creationId xmlns:a16="http://schemas.microsoft.com/office/drawing/2014/main" id="{64E823D3-7BA0-4DDF-A34B-3BD8EBD274EB}"/>
              </a:ext>
            </a:extLst>
          </p:cNvPr>
          <p:cNvSpPr txBox="1"/>
          <p:nvPr/>
        </p:nvSpPr>
        <p:spPr>
          <a:xfrm>
            <a:off x="3462069" y="537180"/>
            <a:ext cx="3298186" cy="492442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Types of Cybercrimes :</a:t>
            </a:r>
          </a:p>
          <a:p>
            <a:endParaRPr lang="en-US" sz="2000"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3. Trojan Attacks : </a:t>
            </a:r>
          </a:p>
          <a:p>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Trojans are small particles of malware that allow the hacker to either gain or obtain remote access to any</a:t>
            </a:r>
          </a:p>
          <a:p>
            <a:r>
              <a:rPr lang="en-US" dirty="0">
                <a:latin typeface="Times New Roman" panose="02020603050405020304" pitchFamily="18" charset="0"/>
                <a:cs typeface="Times New Roman" panose="02020603050405020304" pitchFamily="18" charset="0"/>
              </a:rPr>
              <a:t>computer.</a:t>
            </a:r>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4. Credit Card Frauds : </a:t>
            </a:r>
          </a:p>
          <a:p>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Credit card frauds usually occur when an individual discloses his/her confidential data such as credit card</a:t>
            </a:r>
          </a:p>
          <a:p>
            <a:r>
              <a:rPr lang="en-US" dirty="0">
                <a:latin typeface="Times New Roman" panose="02020603050405020304" pitchFamily="18" charset="0"/>
                <a:cs typeface="Times New Roman" panose="02020603050405020304" pitchFamily="18" charset="0"/>
              </a:rPr>
              <a:t>number, CVV number, secret code for transaction, expiry date, etc.</a:t>
            </a:r>
            <a:endParaRPr lang="en-US"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3E1E18C-4DCF-4947-B9C2-B460B4F42B37}"/>
              </a:ext>
            </a:extLst>
          </p:cNvPr>
          <p:cNvPicPr>
            <a:picLocks noChangeAspect="1"/>
          </p:cNvPicPr>
          <p:nvPr/>
        </p:nvPicPr>
        <p:blipFill>
          <a:blip r:embed="rId2"/>
          <a:stretch>
            <a:fillRect/>
          </a:stretch>
        </p:blipFill>
        <p:spPr>
          <a:xfrm>
            <a:off x="6918741" y="1327768"/>
            <a:ext cx="5015594" cy="4202463"/>
          </a:xfrm>
          <a:prstGeom prst="rect">
            <a:avLst/>
          </a:prstGeom>
        </p:spPr>
      </p:pic>
    </p:spTree>
    <p:extLst>
      <p:ext uri="{BB962C8B-B14F-4D97-AF65-F5344CB8AC3E}">
        <p14:creationId xmlns:p14="http://schemas.microsoft.com/office/powerpoint/2010/main" val="463221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3220528" cy="6858000"/>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r>
              <a:rPr lang="en-US" dirty="0">
                <a:solidFill>
                  <a:schemeClr val="bg1"/>
                </a:solidFill>
                <a:latin typeface="Times New Roman" panose="02020603050405020304" pitchFamily="18" charset="0"/>
                <a:cs typeface="Times New Roman" panose="02020603050405020304" pitchFamily="18" charset="0"/>
              </a:rPr>
              <a:t>1.1 Cybercrime</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1.2 Categories of Cybercrimes</a:t>
            </a:r>
          </a:p>
          <a:p>
            <a:pPr>
              <a:lnSpc>
                <a:spcPct val="150000"/>
              </a:lnSpc>
            </a:pPr>
            <a:r>
              <a:rPr lang="en-US" b="1" dirty="0">
                <a:solidFill>
                  <a:srgbClr val="00589A"/>
                </a:solidFill>
                <a:latin typeface="Times New Roman" panose="02020603050405020304" pitchFamily="18" charset="0"/>
                <a:cs typeface="Times New Roman" panose="02020603050405020304" pitchFamily="18" charset="0"/>
              </a:rPr>
              <a:t>1.3 Types of Cybercrimes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1.4 Internet Spawns Crime</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1.5 Worms Versus Viruses </a:t>
            </a:r>
          </a:p>
          <a:p>
            <a:pPr>
              <a:lnSpc>
                <a:spcPct val="150000"/>
              </a:lnSpc>
            </a:pPr>
            <a:r>
              <a:rPr lang="it-IT" dirty="0">
                <a:solidFill>
                  <a:schemeClr val="bg1"/>
                </a:solidFill>
                <a:latin typeface="Times New Roman" panose="02020603050405020304" pitchFamily="18" charset="0"/>
                <a:cs typeface="Times New Roman" panose="02020603050405020304" pitchFamily="18" charset="0"/>
              </a:rPr>
              <a:t>1.6 Computer’s Role in 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1.7 Cybercrime Statistics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1.8 Prevention of Cybercrime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1.9 Hacker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1.10 Crackers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1.11 </a:t>
            </a:r>
            <a:r>
              <a:rPr lang="en-US" dirty="0" err="1">
                <a:solidFill>
                  <a:schemeClr val="bg1"/>
                </a:solidFill>
                <a:latin typeface="Times New Roman" panose="02020603050405020304" pitchFamily="18" charset="0"/>
                <a:cs typeface="Times New Roman" panose="02020603050405020304" pitchFamily="18" charset="0"/>
              </a:rPr>
              <a:t>Phreakers</a:t>
            </a:r>
            <a:r>
              <a:rPr lang="en-US" dirty="0">
                <a:solidFill>
                  <a:schemeClr val="bg1"/>
                </a:solidFill>
                <a:latin typeface="Times New Roman" panose="02020603050405020304" pitchFamily="18" charset="0"/>
                <a:cs typeface="Times New Roman" panose="02020603050405020304" pitchFamily="18" charset="0"/>
              </a:rPr>
              <a:t>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1.12 Ethical Hacking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1.13 Hacking &amp; Ethical Hacking</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1.14 Steps of Ethical Hacking</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1.15 Tools for Ethical Hacking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1.16 What to Do if Been Hacked?</a:t>
            </a:r>
          </a:p>
        </p:txBody>
      </p:sp>
      <p:sp>
        <p:nvSpPr>
          <p:cNvPr id="3" name="TextBox 2">
            <a:extLst>
              <a:ext uri="{FF2B5EF4-FFF2-40B4-BE49-F238E27FC236}">
                <a16:creationId xmlns:a16="http://schemas.microsoft.com/office/drawing/2014/main" id="{472F52F1-5645-44F0-A783-A6C1D7CB22DD}"/>
              </a:ext>
            </a:extLst>
          </p:cNvPr>
          <p:cNvSpPr txBox="1"/>
          <p:nvPr/>
        </p:nvSpPr>
        <p:spPr>
          <a:xfrm>
            <a:off x="3429342" y="401529"/>
            <a:ext cx="8538371" cy="5478423"/>
          </a:xfrm>
          <a:prstGeom prst="rect">
            <a:avLst/>
          </a:prstGeom>
          <a:noFill/>
        </p:spPr>
        <p:txBody>
          <a:bodyPr wrap="square" rtlCol="0">
            <a:spAutoFit/>
          </a:bodyPr>
          <a:lstStyle/>
          <a:p>
            <a:r>
              <a:rPr lang="en-US" sz="2400" b="1" dirty="0">
                <a:latin typeface="Times New Roman" pitchFamily="18" charset="0"/>
                <a:cs typeface="Times New Roman" pitchFamily="18" charset="0"/>
              </a:rPr>
              <a:t>Types of Cybercrimes : </a:t>
            </a:r>
          </a:p>
          <a:p>
            <a:endParaRPr lang="en-US" sz="2000" b="1" dirty="0">
              <a:latin typeface="Times New Roman" pitchFamily="18" charset="0"/>
              <a:cs typeface="Times New Roman" pitchFamily="18" charset="0"/>
            </a:endParaRPr>
          </a:p>
          <a:p>
            <a:pPr algn="just"/>
            <a:r>
              <a:rPr lang="en-US" sz="2000" b="1" dirty="0">
                <a:latin typeface="Times New Roman" pitchFamily="18" charset="0"/>
                <a:cs typeface="Times New Roman" pitchFamily="18" charset="0"/>
              </a:rPr>
              <a:t>5.  Cyber Pornography : </a:t>
            </a:r>
            <a:r>
              <a:rPr lang="en-US" dirty="0">
                <a:latin typeface="Times New Roman" pitchFamily="18" charset="0"/>
                <a:cs typeface="Times New Roman" pitchFamily="18" charset="0"/>
              </a:rPr>
              <a:t>Cyber pornography refers to distributing pornography over the internet. People create and distribute porn or obscene materials over the internet.</a:t>
            </a:r>
          </a:p>
          <a:p>
            <a:pPr algn="just"/>
            <a:endParaRPr lang="en-US" sz="2000" b="1" dirty="0">
              <a:latin typeface="Times New Roman" pitchFamily="18" charset="0"/>
              <a:cs typeface="Times New Roman" pitchFamily="18" charset="0"/>
            </a:endParaRPr>
          </a:p>
          <a:p>
            <a:pPr algn="just"/>
            <a:r>
              <a:rPr lang="en-US" sz="2000" b="1" dirty="0">
                <a:latin typeface="Times New Roman" pitchFamily="18" charset="0"/>
                <a:cs typeface="Times New Roman" pitchFamily="18" charset="0"/>
              </a:rPr>
              <a:t>6. Online Betting : </a:t>
            </a:r>
            <a:r>
              <a:rPr lang="en-US" dirty="0">
                <a:latin typeface="Times New Roman" pitchFamily="18" charset="0"/>
                <a:cs typeface="Times New Roman" pitchFamily="18" charset="0"/>
              </a:rPr>
              <a:t>Online betting is also called online gambling or internet gambling and takes place over the internet. Online gambling is the basic term used for gambling over the internet.</a:t>
            </a:r>
          </a:p>
          <a:p>
            <a:pPr algn="just"/>
            <a:endParaRPr lang="en-US" sz="2000" b="1" dirty="0">
              <a:latin typeface="Times New Roman" pitchFamily="18" charset="0"/>
              <a:cs typeface="Times New Roman" pitchFamily="18" charset="0"/>
            </a:endParaRPr>
          </a:p>
          <a:p>
            <a:pPr algn="just"/>
            <a:r>
              <a:rPr lang="en-US" sz="2000" b="1" dirty="0">
                <a:latin typeface="Times New Roman" pitchFamily="18" charset="0"/>
                <a:cs typeface="Times New Roman" pitchFamily="18" charset="0"/>
              </a:rPr>
              <a:t>7. Software Piracy : </a:t>
            </a:r>
            <a:r>
              <a:rPr lang="en-US" dirty="0">
                <a:latin typeface="Times New Roman" pitchFamily="18" charset="0"/>
                <a:cs typeface="Times New Roman" pitchFamily="18" charset="0"/>
              </a:rPr>
              <a:t>Software piracy refers to the act of distributing licensed or paid or copyrighted software for free or at a minimal cost over the internet.</a:t>
            </a:r>
          </a:p>
          <a:p>
            <a:pPr algn="just"/>
            <a:endParaRPr lang="en-US" sz="2000" b="1" dirty="0">
              <a:latin typeface="Times New Roman" pitchFamily="18" charset="0"/>
              <a:cs typeface="Times New Roman" pitchFamily="18" charset="0"/>
            </a:endParaRPr>
          </a:p>
          <a:p>
            <a:pPr algn="just"/>
            <a:r>
              <a:rPr lang="en-US" sz="2000" b="1" dirty="0">
                <a:latin typeface="Times New Roman" pitchFamily="18" charset="0"/>
                <a:cs typeface="Times New Roman" pitchFamily="18" charset="0"/>
              </a:rPr>
              <a:t>8. E-mail Spoofing : </a:t>
            </a:r>
            <a:r>
              <a:rPr lang="en-US" dirty="0">
                <a:latin typeface="Times New Roman" pitchFamily="18" charset="0"/>
                <a:cs typeface="Times New Roman" pitchFamily="18" charset="0"/>
              </a:rPr>
              <a:t>Email spoofing refers to sending emails from an unknown or false source. Spoofing means that the hacker sends an email from your email address.</a:t>
            </a:r>
          </a:p>
          <a:p>
            <a:pPr algn="just"/>
            <a:endParaRPr lang="en-US" sz="2000" b="1" dirty="0">
              <a:latin typeface="Times New Roman" pitchFamily="18" charset="0"/>
              <a:cs typeface="Times New Roman" pitchFamily="18" charset="0"/>
            </a:endParaRPr>
          </a:p>
          <a:p>
            <a:pPr algn="just"/>
            <a:r>
              <a:rPr lang="en-US" sz="2000" b="1" dirty="0">
                <a:latin typeface="Times New Roman" pitchFamily="18" charset="0"/>
                <a:cs typeface="Times New Roman" pitchFamily="18" charset="0"/>
              </a:rPr>
              <a:t>9. Forgery/Falsification : </a:t>
            </a:r>
            <a:r>
              <a:rPr lang="en-US" dirty="0">
                <a:latin typeface="Times New Roman" pitchFamily="18" charset="0"/>
                <a:cs typeface="Times New Roman" pitchFamily="18" charset="0"/>
              </a:rPr>
              <a:t>Forgery refers to the action of forging a copy or imitation of a document, signature, or banknote. It is done to earn a huge profit by selling the forged resource.</a:t>
            </a:r>
            <a:endParaRPr lang="en-US" sz="2000" b="1" dirty="0">
              <a:latin typeface="Times New Roman" pitchFamily="18" charset="0"/>
              <a:cs typeface="Times New Roman" pitchFamily="18" charset="0"/>
            </a:endParaRPr>
          </a:p>
        </p:txBody>
      </p:sp>
    </p:spTree>
    <p:extLst>
      <p:ext uri="{BB962C8B-B14F-4D97-AF65-F5344CB8AC3E}">
        <p14:creationId xmlns:p14="http://schemas.microsoft.com/office/powerpoint/2010/main" val="599018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3220528" cy="6858000"/>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50000"/>
              </a:lnSpc>
            </a:pPr>
            <a:r>
              <a:rPr lang="en-US" dirty="0">
                <a:solidFill>
                  <a:schemeClr val="bg1"/>
                </a:solidFill>
                <a:latin typeface="Times New Roman" panose="02020603050405020304" pitchFamily="18" charset="0"/>
                <a:cs typeface="Times New Roman" panose="02020603050405020304" pitchFamily="18" charset="0"/>
              </a:rPr>
              <a:t>1.1 Cybercrime</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1.2 Categories of Cybercrimes</a:t>
            </a:r>
          </a:p>
          <a:p>
            <a:pPr>
              <a:lnSpc>
                <a:spcPct val="150000"/>
              </a:lnSpc>
            </a:pPr>
            <a:r>
              <a:rPr lang="en-US" b="1" dirty="0">
                <a:solidFill>
                  <a:srgbClr val="00589A"/>
                </a:solidFill>
                <a:latin typeface="Times New Roman" panose="02020603050405020304" pitchFamily="18" charset="0"/>
                <a:cs typeface="Times New Roman" panose="02020603050405020304" pitchFamily="18" charset="0"/>
              </a:rPr>
              <a:t>1.3 Types of Cybercrimes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1.4 Internet Spawns Crime</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1.5 Worms Versus Viruses </a:t>
            </a:r>
          </a:p>
          <a:p>
            <a:pPr>
              <a:lnSpc>
                <a:spcPct val="150000"/>
              </a:lnSpc>
            </a:pPr>
            <a:r>
              <a:rPr lang="it-IT" dirty="0">
                <a:solidFill>
                  <a:schemeClr val="bg1"/>
                </a:solidFill>
                <a:latin typeface="Times New Roman" panose="02020603050405020304" pitchFamily="18" charset="0"/>
                <a:cs typeface="Times New Roman" panose="02020603050405020304" pitchFamily="18" charset="0"/>
              </a:rPr>
              <a:t>1.6 Computer’s Role in Crimes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1.7 Cybercrime Statistics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1.8 Prevention of Cybercrime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1.9 Hacker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1.10 Crackers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1.11 </a:t>
            </a:r>
            <a:r>
              <a:rPr lang="en-US" dirty="0" err="1">
                <a:solidFill>
                  <a:schemeClr val="bg1"/>
                </a:solidFill>
                <a:latin typeface="Times New Roman" panose="02020603050405020304" pitchFamily="18" charset="0"/>
                <a:cs typeface="Times New Roman" panose="02020603050405020304" pitchFamily="18" charset="0"/>
              </a:rPr>
              <a:t>Phreakers</a:t>
            </a:r>
            <a:r>
              <a:rPr lang="en-US" dirty="0">
                <a:solidFill>
                  <a:schemeClr val="bg1"/>
                </a:solidFill>
                <a:latin typeface="Times New Roman" panose="02020603050405020304" pitchFamily="18" charset="0"/>
                <a:cs typeface="Times New Roman" panose="02020603050405020304" pitchFamily="18" charset="0"/>
              </a:rPr>
              <a:t>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1.12 Ethical Hacking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1.13 Hacking &amp; Ethical Hacking</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1.14 Steps of Ethical Hacking</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1.15 Tools for Ethical Hacking </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1.16 What to Do if Been Hacked?</a:t>
            </a:r>
          </a:p>
        </p:txBody>
      </p:sp>
      <p:sp>
        <p:nvSpPr>
          <p:cNvPr id="3" name="TextBox 2">
            <a:extLst>
              <a:ext uri="{FF2B5EF4-FFF2-40B4-BE49-F238E27FC236}">
                <a16:creationId xmlns:a16="http://schemas.microsoft.com/office/drawing/2014/main" id="{76B5B208-983E-44D6-8D0D-C26553A3DCF7}"/>
              </a:ext>
            </a:extLst>
          </p:cNvPr>
          <p:cNvSpPr txBox="1"/>
          <p:nvPr/>
        </p:nvSpPr>
        <p:spPr>
          <a:xfrm>
            <a:off x="3458097" y="372774"/>
            <a:ext cx="8383883" cy="5478423"/>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Types of Cybercrimes : </a:t>
            </a:r>
          </a:p>
          <a:p>
            <a:endParaRPr lang="en-US" sz="2000" b="1"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10. Phishing : </a:t>
            </a:r>
            <a:r>
              <a:rPr lang="en-US" dirty="0">
                <a:latin typeface="Times New Roman" panose="02020603050405020304" pitchFamily="18" charset="0"/>
                <a:cs typeface="Times New Roman" panose="02020603050405020304" pitchFamily="18" charset="0"/>
              </a:rPr>
              <a:t>Phishing is a fraud type wherein the hacker tries to get personal information, including login credentials or any bank account information, by pretending to be a genuine entity in email, messages, or other communication</a:t>
            </a:r>
          </a:p>
          <a:p>
            <a:pPr algn="just"/>
            <a:r>
              <a:rPr lang="en-US" dirty="0">
                <a:latin typeface="Times New Roman" panose="02020603050405020304" pitchFamily="18" charset="0"/>
                <a:cs typeface="Times New Roman" panose="02020603050405020304" pitchFamily="18" charset="0"/>
              </a:rPr>
              <a:t>channels.</a:t>
            </a:r>
          </a:p>
          <a:p>
            <a:pPr algn="just"/>
            <a:endParaRPr lang="en-US" b="1"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11.  Cyber Terrorism : </a:t>
            </a:r>
            <a:r>
              <a:rPr lang="en-US" dirty="0">
                <a:latin typeface="Times New Roman" panose="02020603050405020304" pitchFamily="18" charset="0"/>
                <a:cs typeface="Times New Roman" panose="02020603050405020304" pitchFamily="18" charset="0"/>
              </a:rPr>
              <a:t>Cyber terrorism is a planned activity in the cyber space via computer networks. It includes the use of email as a communication medium.</a:t>
            </a:r>
          </a:p>
          <a:p>
            <a:pPr algn="just"/>
            <a:endParaRPr lang="en-US" b="1"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12. Salami Attacks : </a:t>
            </a:r>
            <a:r>
              <a:rPr lang="en-US" dirty="0">
                <a:latin typeface="Times New Roman" panose="02020603050405020304" pitchFamily="18" charset="0"/>
                <a:cs typeface="Times New Roman" panose="02020603050405020304" pitchFamily="18" charset="0"/>
              </a:rPr>
              <a:t>Salami attack is a combination of many small attacks that can go undetected due to the nature of cybercrime.</a:t>
            </a:r>
          </a:p>
          <a:p>
            <a:pPr algn="just"/>
            <a:endParaRPr lang="en-US" b="1"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13. Defamation : </a:t>
            </a:r>
            <a:r>
              <a:rPr lang="en-US" dirty="0">
                <a:latin typeface="Times New Roman" panose="02020603050405020304" pitchFamily="18" charset="0"/>
                <a:cs typeface="Times New Roman" panose="02020603050405020304" pitchFamily="18" charset="0"/>
              </a:rPr>
              <a:t>Internet is an integral part of our life. It acts as a medium for interacting with people across the globe. Defamation implies causing harm to a reputed individual in front of others.</a:t>
            </a:r>
          </a:p>
          <a:p>
            <a:pPr algn="just"/>
            <a:endParaRPr lang="en-US" b="1"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14. Cyber Stalking : </a:t>
            </a:r>
            <a:r>
              <a:rPr lang="en-US" dirty="0">
                <a:latin typeface="Times New Roman" panose="02020603050405020304" pitchFamily="18" charset="0"/>
                <a:cs typeface="Times New Roman" panose="02020603050405020304" pitchFamily="18" charset="0"/>
              </a:rPr>
              <a:t>Cyber stalking refers to the use of an electronic medium to threaten someone or an individual or a group of people or certain organization.</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78178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Corbel"/>
        <a:ea typeface=""/>
        <a:cs typeface=""/>
      </a:majorFont>
      <a:minorFont>
        <a:latin typeface="Corbel"/>
        <a:ea typeface=""/>
        <a:cs typeface=""/>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spDef>
      <a:spPr>
        <a:ln>
          <a:noFill/>
        </a:ln>
      </a:spPr>
      <a:bodyPr rtlCol="0" anchor="ctr"/>
      <a:lstStyle>
        <a:defPPr algn="ctr">
          <a:defRPr/>
        </a:defPPr>
      </a:lstStyle>
      <a:style>
        <a:lnRef idx="2">
          <a:schemeClr val="accent3">
            <a:shade val="50000"/>
          </a:schemeClr>
        </a:lnRef>
        <a:fillRef idx="1">
          <a:schemeClr val="accent3"/>
        </a:fillRef>
        <a:effectRef idx="0">
          <a:schemeClr val="accent3"/>
        </a:effectRef>
        <a:fontRef idx="minor">
          <a:schemeClr val="lt1"/>
        </a:fontRef>
      </a:style>
    </a:spDef>
  </a:objectDefaults>
  <a:extraClrSchemeLst/>
  <a:extLst>
    <a:ext uri="{05A4C25C-085E-4340-85A3-A5531E510DB2}">
      <thm15:themeFamily xmlns:thm15="http://schemas.microsoft.com/office/thememl/2012/main" name="Famous Event in History1_SL - v5" id="{284944C2-C2AF-4667-AB2E-4D3637ED9281}" vid="{988B80DA-62E6-4C7D-AEDD-09303455421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63CD11F-9FDB-4628-B708-63BFB2D681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83E21D3-7788-4819-8437-C5C4B0C5D46D}">
  <ds:schemaRefs>
    <ds:schemaRef ds:uri="http://schemas.microsoft.com/office/2006/documentManagement/types"/>
    <ds:schemaRef ds:uri="http://purl.org/dc/elements/1.1/"/>
    <ds:schemaRef ds:uri="http://schemas.microsoft.com/sharepoint/v3"/>
    <ds:schemaRef ds:uri="http://purl.org/dc/dcmitype/"/>
    <ds:schemaRef ds:uri="http://schemas.microsoft.com/office/infopath/2007/PartnerControls"/>
    <ds:schemaRef ds:uri="http://schemas.openxmlformats.org/package/2006/metadata/core-properties"/>
    <ds:schemaRef ds:uri="http://schemas.microsoft.com/office/2006/metadata/properties"/>
    <ds:schemaRef ds:uri="fb0879af-3eba-417a-a55a-ffe6dcd6ca77"/>
    <ds:schemaRef ds:uri="6dc4bcd6-49db-4c07-9060-8acfc67cef9f"/>
    <ds:schemaRef ds:uri="http://www.w3.org/XML/1998/namespace"/>
    <ds:schemaRef ds:uri="http://purl.org/dc/terms/"/>
  </ds:schemaRefs>
</ds:datastoreItem>
</file>

<file path=customXml/itemProps3.xml><?xml version="1.0" encoding="utf-8"?>
<ds:datastoreItem xmlns:ds="http://schemas.openxmlformats.org/officeDocument/2006/customXml" ds:itemID="{3EBF972C-B81A-46A3-BFB2-A01F0B5DBC7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3204</Words>
  <Application>Microsoft Office PowerPoint</Application>
  <PresentationFormat>Widescreen</PresentationFormat>
  <Paragraphs>578</Paragraphs>
  <Slides>27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Corbel</vt:lpstr>
      <vt:lpstr>Times New Roman</vt:lpstr>
      <vt:lpstr>Celestial</vt:lpstr>
      <vt:lpstr>PowerPoint Presentation</vt:lpstr>
      <vt:lpstr>      Introduction   To  Computer Crimes   And   Ethical Hacking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Dr. Nilakshi Jain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2018-12-24T10:40:58Z</dcterms:created>
  <dcterms:modified xsi:type="dcterms:W3CDTF">2018-12-29T08:48:47Z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